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notesSlides/notesSlide3.xml" ContentType="application/vnd.openxmlformats-officedocument.presentationml.notesSlide+xml"/>
  <Override PartName="/ppt/charts/chart4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charts/chart5.xml" ContentType="application/vnd.openxmlformats-officedocument.drawingml.chart+xml"/>
  <Override PartName="/ppt/notesSlides/notesSlide5.xml" ContentType="application/vnd.openxmlformats-officedocument.presentationml.notesSlide+xml"/>
  <Override PartName="/ppt/charts/chart6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6.xml" ContentType="application/vnd.openxmlformats-officedocument.presentationml.notesSlide+xml"/>
  <Override PartName="/ppt/charts/chart7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8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3" r:id="rId1"/>
    <p:sldMasterId id="2147483756" r:id="rId2"/>
    <p:sldMasterId id="2147483776" r:id="rId3"/>
  </p:sldMasterIdLst>
  <p:notesMasterIdLst>
    <p:notesMasterId r:id="rId41"/>
  </p:notesMasterIdLst>
  <p:sldIdLst>
    <p:sldId id="403" r:id="rId4"/>
    <p:sldId id="404" r:id="rId5"/>
    <p:sldId id="405" r:id="rId6"/>
    <p:sldId id="346" r:id="rId7"/>
    <p:sldId id="415" r:id="rId8"/>
    <p:sldId id="397" r:id="rId9"/>
    <p:sldId id="369" r:id="rId10"/>
    <p:sldId id="391" r:id="rId11"/>
    <p:sldId id="406" r:id="rId12"/>
    <p:sldId id="393" r:id="rId13"/>
    <p:sldId id="370" r:id="rId14"/>
    <p:sldId id="383" r:id="rId15"/>
    <p:sldId id="387" r:id="rId16"/>
    <p:sldId id="414" r:id="rId17"/>
    <p:sldId id="390" r:id="rId18"/>
    <p:sldId id="371" r:id="rId19"/>
    <p:sldId id="384" r:id="rId20"/>
    <p:sldId id="362" r:id="rId21"/>
    <p:sldId id="398" r:id="rId22"/>
    <p:sldId id="372" r:id="rId23"/>
    <p:sldId id="394" r:id="rId24"/>
    <p:sldId id="373" r:id="rId25"/>
    <p:sldId id="407" r:id="rId26"/>
    <p:sldId id="412" r:id="rId27"/>
    <p:sldId id="386" r:id="rId28"/>
    <p:sldId id="408" r:id="rId29"/>
    <p:sldId id="409" r:id="rId30"/>
    <p:sldId id="410" r:id="rId31"/>
    <p:sldId id="411" r:id="rId32"/>
    <p:sldId id="417" r:id="rId33"/>
    <p:sldId id="419" r:id="rId34"/>
    <p:sldId id="416" r:id="rId35"/>
    <p:sldId id="425" r:id="rId36"/>
    <p:sldId id="420" r:id="rId37"/>
    <p:sldId id="421" r:id="rId38"/>
    <p:sldId id="424" r:id="rId39"/>
    <p:sldId id="413" r:id="rId40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66"/>
    <a:srgbClr val="81CCED"/>
    <a:srgbClr val="FFFFFF"/>
    <a:srgbClr val="DDDDDD"/>
    <a:srgbClr val="67BBE2"/>
    <a:srgbClr val="9BDDF8"/>
    <a:srgbClr val="4DAAD7"/>
    <a:srgbClr val="3399CC"/>
    <a:srgbClr val="227FB6"/>
    <a:srgbClr val="99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21" autoAdjust="0"/>
    <p:restoredTop sz="92998" autoAdjust="0"/>
  </p:normalViewPr>
  <p:slideViewPr>
    <p:cSldViewPr>
      <p:cViewPr varScale="1">
        <p:scale>
          <a:sx n="67" d="100"/>
          <a:sy n="67" d="100"/>
        </p:scale>
        <p:origin x="696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2094" y="7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6484312022445295"/>
          <c:y val="0"/>
          <c:w val="0.5196687840235048"/>
          <c:h val="0.99645658601507392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>
                    <a:solidFill>
                      <a:srgbClr val="666666"/>
                    </a:solidFill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Sheet1!$A$2:$A$6</c:f>
              <c:strCache>
                <c:ptCount val="5"/>
                <c:pt idx="0">
                  <c:v>I'm unaware of this way of buying</c:v>
                </c:pt>
                <c:pt idx="1">
                  <c:v>I've heard the term but don't have a clear understanding of it</c:v>
                </c:pt>
                <c:pt idx="2">
                  <c:v>I understand the concept but need to learn more about how to apply it to campaigns</c:v>
                </c:pt>
                <c:pt idx="3">
                  <c:v>I understand it but haven't used it yet</c:v>
                </c:pt>
                <c:pt idx="4">
                  <c:v>I understand it and use it to execute campaigns</c:v>
                </c:pt>
              </c:strCache>
            </c:strRef>
          </c:cat>
          <c:val>
            <c:numRef>
              <c:f>Sheet1!$C$2:$C$6</c:f>
              <c:numCache>
                <c:formatCode>0%</c:formatCode>
                <c:ptCount val="5"/>
                <c:pt idx="0">
                  <c:v>0.03</c:v>
                </c:pt>
                <c:pt idx="1">
                  <c:v>0.06</c:v>
                </c:pt>
                <c:pt idx="2">
                  <c:v>0.11</c:v>
                </c:pt>
                <c:pt idx="3">
                  <c:v>0.15</c:v>
                </c:pt>
                <c:pt idx="4">
                  <c:v>0.66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C5-4634-B372-540D6D7F893D}"/>
            </c:ext>
          </c:extLst>
        </c:ser>
        <c:ser>
          <c:idx val="0"/>
          <c:order val="1"/>
          <c:tx>
            <c:strRef>
              <c:f>Sheet1!$B$1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CFC5-4634-B372-540D6D7F893D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CFC5-4634-B372-540D6D7F893D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CFC5-4634-B372-540D6D7F893D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CFC5-4634-B372-540D6D7F893D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CFC5-4634-B372-540D6D7F893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>
                    <a:solidFill>
                      <a:srgbClr val="666666"/>
                    </a:solidFill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Sheet1!$A$2:$A$6</c:f>
              <c:strCache>
                <c:ptCount val="5"/>
                <c:pt idx="0">
                  <c:v>I'm unaware of this way of buying</c:v>
                </c:pt>
                <c:pt idx="1">
                  <c:v>I've heard the term but don't have a clear understanding of it</c:v>
                </c:pt>
                <c:pt idx="2">
                  <c:v>I understand the concept but need to learn more about how to apply it to campaigns</c:v>
                </c:pt>
                <c:pt idx="3">
                  <c:v>I understand it but haven't used it yet</c:v>
                </c:pt>
                <c:pt idx="4">
                  <c:v>I understand it and use it to execute campaigns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0.11900000000000001</c:v>
                </c:pt>
                <c:pt idx="1">
                  <c:v>0.28600000000000003</c:v>
                </c:pt>
                <c:pt idx="2">
                  <c:v>0.26200000000000001</c:v>
                </c:pt>
                <c:pt idx="3">
                  <c:v>0.10300000000000001</c:v>
                </c:pt>
                <c:pt idx="4">
                  <c:v>0.23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CFC5-4634-B372-540D6D7F893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153457792"/>
        <c:axId val="153390464"/>
      </c:barChart>
      <c:valAx>
        <c:axId val="153390464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extTo"/>
        <c:crossAx val="153457792"/>
        <c:crosses val="autoZero"/>
        <c:crossBetween val="between"/>
      </c:valAx>
      <c:catAx>
        <c:axId val="153457792"/>
        <c:scaling>
          <c:orientation val="minMax"/>
        </c:scaling>
        <c:delete val="1"/>
        <c:axPos val="l"/>
        <c:numFmt formatCode="0%" sourceLinked="0"/>
        <c:majorTickMark val="out"/>
        <c:minorTickMark val="none"/>
        <c:tickLblPos val="nextTo"/>
        <c:crossAx val="153390464"/>
        <c:crosses val="autoZero"/>
        <c:auto val="1"/>
        <c:lblAlgn val="r"/>
        <c:lblOffset val="100"/>
        <c:noMultiLvlLbl val="0"/>
      </c:catAx>
    </c:plotArea>
    <c:legend>
      <c:legendPos val="r"/>
      <c:layout>
        <c:manualLayout>
          <c:xMode val="edge"/>
          <c:yMode val="edge"/>
          <c:x val="0.82383448483526756"/>
          <c:y val="0.43082751110490097"/>
          <c:w val="8.432329094961051E-2"/>
          <c:h val="0.15376708511258597"/>
        </c:manualLayout>
      </c:layout>
      <c:overlay val="0"/>
      <c:txPr>
        <a:bodyPr/>
        <a:lstStyle/>
        <a:p>
          <a:pPr>
            <a:defRPr sz="1500">
              <a:solidFill>
                <a:srgbClr val="666666"/>
              </a:solidFill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Lbls>
            <c:dLbl>
              <c:idx val="0"/>
              <c:layout>
                <c:manualLayout>
                  <c:x val="6.4950980392156868E-2"/>
                  <c:y val="-0.58968779687990958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AEF7-47F6-8A36-9A7B5A9AF7A1}"/>
                </c:ext>
              </c:extLst>
            </c:dLbl>
            <c:dLbl>
              <c:idx val="1"/>
              <c:layout>
                <c:manualLayout>
                  <c:x val="-1.2254901960784314E-2"/>
                  <c:y val="0.1092014438666499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EF7-47F6-8A36-9A7B5A9AF7A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/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Yes</c:v>
                </c:pt>
                <c:pt idx="1">
                  <c:v>No</c:v>
                </c:pt>
                <c:pt idx="2">
                  <c:v>Not sure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100</c:v>
                </c:pt>
                <c:pt idx="1">
                  <c:v>19</c:v>
                </c:pt>
                <c:pt idx="2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EF7-47F6-8A36-9A7B5A9AF7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2"/>
    </mc:Choice>
    <mc:Fallback>
      <c:style val="1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203486423773551"/>
          <c:y val="0.11953910725492753"/>
          <c:w val="0.64540764020914942"/>
          <c:h val="0.8775731844825061"/>
        </c:manualLayout>
      </c:layout>
      <c:barChart>
        <c:barDir val="bar"/>
        <c:grouping val="clustered"/>
        <c:varyColors val="0"/>
        <c:ser>
          <c:idx val="2"/>
          <c:order val="0"/>
          <c:tx>
            <c:strRef>
              <c:f>Sheet1!$D$1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Sheet1!$A$2:$A$5</c:f>
              <c:strCache>
                <c:ptCount val="4"/>
                <c:pt idx="0">
                  <c:v>Online audio</c:v>
                </c:pt>
                <c:pt idx="1">
                  <c:v>Online search</c:v>
                </c:pt>
                <c:pt idx="2">
                  <c:v>Online video</c:v>
                </c:pt>
                <c:pt idx="3">
                  <c:v>Online display</c:v>
                </c:pt>
              </c:strCache>
            </c:strRef>
          </c:cat>
          <c:val>
            <c:numRef>
              <c:f>Sheet1!$D$2:$D$5</c:f>
              <c:numCache>
                <c:formatCode>0%</c:formatCode>
                <c:ptCount val="4"/>
                <c:pt idx="0">
                  <c:v>0.17</c:v>
                </c:pt>
                <c:pt idx="1">
                  <c:v>0.38</c:v>
                </c:pt>
                <c:pt idx="2">
                  <c:v>0.84</c:v>
                </c:pt>
                <c:pt idx="3">
                  <c:v>0.93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3C5-409F-A746-219F5A41BA6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Sheet1!$A$2:$A$5</c:f>
              <c:strCache>
                <c:ptCount val="4"/>
                <c:pt idx="0">
                  <c:v>Online audio</c:v>
                </c:pt>
                <c:pt idx="1">
                  <c:v>Online search</c:v>
                </c:pt>
                <c:pt idx="2">
                  <c:v>Online video</c:v>
                </c:pt>
                <c:pt idx="3">
                  <c:v>Online display</c:v>
                </c:pt>
              </c:strCache>
            </c:strRef>
          </c:cat>
          <c:val>
            <c:numRef>
              <c:f>Sheet1!$C$2:$C$5</c:f>
              <c:numCache>
                <c:formatCode>0%</c:formatCode>
                <c:ptCount val="4"/>
                <c:pt idx="0">
                  <c:v>0.03</c:v>
                </c:pt>
                <c:pt idx="1">
                  <c:v>0.28000000000000003</c:v>
                </c:pt>
                <c:pt idx="2">
                  <c:v>0.81</c:v>
                </c:pt>
                <c:pt idx="3">
                  <c:v>0.95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3C5-409F-A746-219F5A41BA68}"/>
            </c:ext>
          </c:extLst>
        </c:ser>
        <c:ser>
          <c:idx val="0"/>
          <c:order val="2"/>
          <c:tx>
            <c:strRef>
              <c:f>Sheet1!$B$1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53C5-409F-A746-219F5A41BA6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Sheet1!$A$2:$A$5</c:f>
              <c:strCache>
                <c:ptCount val="4"/>
                <c:pt idx="0">
                  <c:v>Online audio</c:v>
                </c:pt>
                <c:pt idx="1">
                  <c:v>Online search</c:v>
                </c:pt>
                <c:pt idx="2">
                  <c:v>Online video</c:v>
                </c:pt>
                <c:pt idx="3">
                  <c:v>Online display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1">
                  <c:v>0.35899999999999999</c:v>
                </c:pt>
                <c:pt idx="2">
                  <c:v>0.41</c:v>
                </c:pt>
                <c:pt idx="3">
                  <c:v>0.76900000000000002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3C5-409F-A746-219F5A41BA68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90"/>
        <c:axId val="166513664"/>
        <c:axId val="166512128"/>
      </c:barChart>
      <c:valAx>
        <c:axId val="166512128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extTo"/>
        <c:crossAx val="166513664"/>
        <c:crosses val="autoZero"/>
        <c:crossBetween val="between"/>
      </c:valAx>
      <c:catAx>
        <c:axId val="166513664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166512128"/>
        <c:crosses val="autoZero"/>
        <c:auto val="1"/>
        <c:lblAlgn val="ctr"/>
        <c:lblOffset val="100"/>
        <c:noMultiLvlLbl val="0"/>
      </c:catAx>
    </c:plotArea>
    <c:legend>
      <c:legendPos val="r"/>
      <c:layout>
        <c:manualLayout>
          <c:xMode val="edge"/>
          <c:yMode val="edge"/>
          <c:x val="0.89434610057140995"/>
          <c:y val="0.46235979917091907"/>
          <c:w val="7.9324172673486792E-2"/>
          <c:h val="0.180927868549524"/>
        </c:manualLayout>
      </c:layout>
      <c:overlay val="0"/>
      <c:txPr>
        <a:bodyPr/>
        <a:lstStyle/>
        <a:p>
          <a:pPr>
            <a:defRPr sz="15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7510548523206745E-2"/>
          <c:y val="3.021978021978022E-2"/>
          <c:w val="0.76747632811721322"/>
          <c:h val="0.93956043956043955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rgbClr val="666666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Social video</c:v>
                </c:pt>
                <c:pt idx="1">
                  <c:v>Social display</c:v>
                </c:pt>
                <c:pt idx="2">
                  <c:v>Mobile video</c:v>
                </c:pt>
                <c:pt idx="3">
                  <c:v>Mobile app</c:v>
                </c:pt>
                <c:pt idx="4">
                  <c:v>Mobile display</c:v>
                </c:pt>
              </c:strCache>
            </c:strRef>
          </c:cat>
          <c:val>
            <c:numRef>
              <c:f>Sheet1!$C$2:$C$6</c:f>
              <c:numCache>
                <c:formatCode>0%</c:formatCode>
                <c:ptCount val="5"/>
                <c:pt idx="0">
                  <c:v>0.5</c:v>
                </c:pt>
                <c:pt idx="1">
                  <c:v>0.53</c:v>
                </c:pt>
                <c:pt idx="2">
                  <c:v>0.69</c:v>
                </c:pt>
                <c:pt idx="3">
                  <c:v>0.34</c:v>
                </c:pt>
                <c:pt idx="4">
                  <c:v>0.72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D71-4E54-850B-168A5EB48FC3}"/>
            </c:ext>
          </c:extLst>
        </c:ser>
        <c:ser>
          <c:idx val="0"/>
          <c:order val="1"/>
          <c:tx>
            <c:strRef>
              <c:f>Sheet1!$B$1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rgbClr val="666666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Social video</c:v>
                </c:pt>
                <c:pt idx="1">
                  <c:v>Social display</c:v>
                </c:pt>
                <c:pt idx="2">
                  <c:v>Mobile video</c:v>
                </c:pt>
                <c:pt idx="3">
                  <c:v>Mobile app</c:v>
                </c:pt>
                <c:pt idx="4">
                  <c:v>Mobile display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0.25</c:v>
                </c:pt>
                <c:pt idx="1">
                  <c:v>0.33</c:v>
                </c:pt>
                <c:pt idx="2">
                  <c:v>0.51</c:v>
                </c:pt>
                <c:pt idx="3">
                  <c:v>0.2</c:v>
                </c:pt>
                <c:pt idx="4">
                  <c:v>0.59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D71-4E54-850B-168A5EB48FC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254744832"/>
        <c:axId val="255076224"/>
      </c:barChart>
      <c:catAx>
        <c:axId val="25474483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55076224"/>
        <c:crosses val="autoZero"/>
        <c:auto val="1"/>
        <c:lblAlgn val="ctr"/>
        <c:lblOffset val="100"/>
        <c:noMultiLvlLbl val="0"/>
      </c:catAx>
      <c:valAx>
        <c:axId val="255076224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2547448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3498687664041993"/>
          <c:y val="0.44922081855152718"/>
          <c:w val="0.11287033392957417"/>
          <c:h val="0.1180418793804620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00" b="0" i="0" u="none" strike="noStrike" kern="1200" baseline="0">
              <a:solidFill>
                <a:srgbClr val="666666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2"/>
    </mc:Choice>
    <mc:Fallback>
      <c:style val="1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9960989511266434"/>
          <c:y val="0.11953910725492753"/>
          <c:w val="0.65392581763120916"/>
          <c:h val="0.8775731844825061"/>
        </c:manualLayout>
      </c:layout>
      <c:barChart>
        <c:barDir val="bar"/>
        <c:grouping val="clustered"/>
        <c:varyColors val="0"/>
        <c:ser>
          <c:idx val="2"/>
          <c:order val="0"/>
          <c:tx>
            <c:strRef>
              <c:f>Sheet1!$D$1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Sheet1!$A$2:$A$5</c:f>
              <c:strCache>
                <c:ptCount val="4"/>
                <c:pt idx="0">
                  <c:v>Print</c:v>
                </c:pt>
                <c:pt idx="1">
                  <c:v>Outdoor</c:v>
                </c:pt>
                <c:pt idx="2">
                  <c:v>Digital place-based media</c:v>
                </c:pt>
                <c:pt idx="3">
                  <c:v>Television</c:v>
                </c:pt>
              </c:strCache>
            </c:strRef>
          </c:cat>
          <c:val>
            <c:numRef>
              <c:f>Sheet1!$D$2:$D$5</c:f>
              <c:numCache>
                <c:formatCode>0%</c:formatCode>
                <c:ptCount val="4"/>
                <c:pt idx="0">
                  <c:v>0.03</c:v>
                </c:pt>
                <c:pt idx="1">
                  <c:v>7.0000000000000007E-2</c:v>
                </c:pt>
                <c:pt idx="2">
                  <c:v>0.2</c:v>
                </c:pt>
                <c:pt idx="3">
                  <c:v>0.32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6E3-4BE2-87F0-6E39AA649A1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Sheet1!$A$2:$A$5</c:f>
              <c:strCache>
                <c:ptCount val="4"/>
                <c:pt idx="0">
                  <c:v>Print</c:v>
                </c:pt>
                <c:pt idx="1">
                  <c:v>Outdoor</c:v>
                </c:pt>
                <c:pt idx="2">
                  <c:v>Digital place-based media</c:v>
                </c:pt>
                <c:pt idx="3">
                  <c:v>Television</c:v>
                </c:pt>
              </c:strCache>
            </c:strRef>
          </c:cat>
          <c:val>
            <c:numRef>
              <c:f>Sheet1!$C$2:$C$5</c:f>
              <c:numCache>
                <c:formatCode>0%</c:formatCode>
                <c:ptCount val="4"/>
                <c:pt idx="0">
                  <c:v>0.03</c:v>
                </c:pt>
                <c:pt idx="1">
                  <c:v>0</c:v>
                </c:pt>
                <c:pt idx="2">
                  <c:v>0.1</c:v>
                </c:pt>
                <c:pt idx="3">
                  <c:v>0.16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6E3-4BE2-87F0-6E39AA649A13}"/>
            </c:ext>
          </c:extLst>
        </c:ser>
        <c:ser>
          <c:idx val="0"/>
          <c:order val="2"/>
          <c:tx>
            <c:strRef>
              <c:f>Sheet1!$B$1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2-56E3-4BE2-87F0-6E39AA649A1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Sheet1!$A$2:$A$5</c:f>
              <c:strCache>
                <c:ptCount val="4"/>
                <c:pt idx="0">
                  <c:v>Print</c:v>
                </c:pt>
                <c:pt idx="1">
                  <c:v>Outdoor</c:v>
                </c:pt>
                <c:pt idx="2">
                  <c:v>Digital place-based media</c:v>
                </c:pt>
                <c:pt idx="3">
                  <c:v>Television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0.05</c:v>
                </c:pt>
                <c:pt idx="1">
                  <c:v>0.03</c:v>
                </c:pt>
                <c:pt idx="2">
                  <c:v>0.1</c:v>
                </c:pt>
                <c:pt idx="3">
                  <c:v>0.13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6E3-4BE2-87F0-6E39AA649A1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90"/>
        <c:axId val="279392640"/>
        <c:axId val="274991744"/>
      </c:barChart>
      <c:valAx>
        <c:axId val="274991744"/>
        <c:scaling>
          <c:orientation val="minMax"/>
          <c:max val="0.5"/>
        </c:scaling>
        <c:delete val="1"/>
        <c:axPos val="b"/>
        <c:numFmt formatCode="0%" sourceLinked="1"/>
        <c:majorTickMark val="out"/>
        <c:minorTickMark val="none"/>
        <c:tickLblPos val="nextTo"/>
        <c:crossAx val="279392640"/>
        <c:crosses val="autoZero"/>
        <c:crossBetween val="between"/>
      </c:valAx>
      <c:catAx>
        <c:axId val="279392640"/>
        <c:scaling>
          <c:orientation val="minMax"/>
        </c:scaling>
        <c:delete val="1"/>
        <c:axPos val="l"/>
        <c:numFmt formatCode="General" sourceLinked="0"/>
        <c:majorTickMark val="out"/>
        <c:minorTickMark val="none"/>
        <c:tickLblPos val="nextTo"/>
        <c:crossAx val="274991744"/>
        <c:crosses val="autoZero"/>
        <c:auto val="1"/>
        <c:lblAlgn val="ctr"/>
        <c:lblOffset val="100"/>
        <c:noMultiLvlLbl val="0"/>
      </c:catAx>
    </c:plotArea>
    <c:legend>
      <c:legendPos val="r"/>
      <c:layout>
        <c:manualLayout>
          <c:xMode val="edge"/>
          <c:yMode val="edge"/>
          <c:x val="0.82911404217653606"/>
          <c:y val="0.41375899766685215"/>
          <c:w val="7.416623349988534E-2"/>
          <c:h val="0.20959030392281475"/>
        </c:manualLayout>
      </c:layout>
      <c:overlay val="0"/>
      <c:txPr>
        <a:bodyPr/>
        <a:lstStyle/>
        <a:p>
          <a:pPr>
            <a:defRPr sz="15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7510566095622032E-2"/>
          <c:y val="0"/>
          <c:w val="0.76747632811721322"/>
          <c:h val="1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rgbClr val="666666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Decreased cost of media</c:v>
                </c:pt>
                <c:pt idx="1">
                  <c:v>Reach consumers at multiple points along the purchase path</c:v>
                </c:pt>
                <c:pt idx="2">
                  <c:v>Managing buys across multiple channels</c:v>
                </c:pt>
                <c:pt idx="3">
                  <c:v>Real-time optimization</c:v>
                </c:pt>
                <c:pt idx="4">
                  <c:v>Better targeting</c:v>
                </c:pt>
              </c:strCache>
            </c:strRef>
          </c:cat>
          <c:val>
            <c:numRef>
              <c:f>Sheet1!$C$2:$C$6</c:f>
              <c:numCache>
                <c:formatCode>0%</c:formatCode>
                <c:ptCount val="5"/>
                <c:pt idx="0">
                  <c:v>0.62</c:v>
                </c:pt>
                <c:pt idx="1">
                  <c:v>0.62</c:v>
                </c:pt>
                <c:pt idx="2">
                  <c:v>0.66</c:v>
                </c:pt>
                <c:pt idx="3">
                  <c:v>0.76</c:v>
                </c:pt>
                <c:pt idx="4">
                  <c:v>0.9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02B-43CC-AAC1-8D320FEFA38C}"/>
            </c:ext>
          </c:extLst>
        </c:ser>
        <c:ser>
          <c:idx val="0"/>
          <c:order val="1"/>
          <c:tx>
            <c:strRef>
              <c:f>Sheet1!$B$1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rgbClr val="666666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Decreased cost of media</c:v>
                </c:pt>
                <c:pt idx="1">
                  <c:v>Reach consumers at multiple points along the purchase path</c:v>
                </c:pt>
                <c:pt idx="2">
                  <c:v>Managing buys across multiple channels</c:v>
                </c:pt>
                <c:pt idx="3">
                  <c:v>Real-time optimization</c:v>
                </c:pt>
                <c:pt idx="4">
                  <c:v>Better targeting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 formatCode="0%">
                  <c:v>0.68</c:v>
                </c:pt>
                <c:pt idx="2" formatCode="0%">
                  <c:v>0.59</c:v>
                </c:pt>
                <c:pt idx="3" formatCode="0%">
                  <c:v>0.76</c:v>
                </c:pt>
                <c:pt idx="4" formatCode="0%">
                  <c:v>0.76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02B-43CC-AAC1-8D320FEFA38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286750208"/>
        <c:axId val="286994816"/>
      </c:barChart>
      <c:catAx>
        <c:axId val="28675020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86994816"/>
        <c:crosses val="autoZero"/>
        <c:auto val="1"/>
        <c:lblAlgn val="ctr"/>
        <c:lblOffset val="100"/>
        <c:noMultiLvlLbl val="0"/>
      </c:catAx>
      <c:valAx>
        <c:axId val="286994816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2867502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3498687664041993"/>
          <c:y val="0.44922081855152718"/>
          <c:w val="0.11287033392957417"/>
          <c:h val="0.1180418793804620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00" b="0" i="0" u="none" strike="noStrike" kern="1200" baseline="0">
              <a:solidFill>
                <a:srgbClr val="666666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7510566095622032E-2"/>
          <c:y val="0"/>
          <c:w val="0.76747632811721322"/>
          <c:h val="1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rgbClr val="666666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Ability to buy ads directly from media companies, without an agency</c:v>
                </c:pt>
                <c:pt idx="1">
                  <c:v>Faster execution of media buys</c:v>
                </c:pt>
                <c:pt idx="2">
                  <c:v>Access to a broader set of media options</c:v>
                </c:pt>
                <c:pt idx="3">
                  <c:v>Dynamic ad placement</c:v>
                </c:pt>
                <c:pt idx="4">
                  <c:v>Reach more consumers by buying ads in more channels</c:v>
                </c:pt>
                <c:pt idx="5">
                  <c:v>Ability to personalize ads to individual consumers</c:v>
                </c:pt>
              </c:strCache>
            </c:strRef>
          </c:cat>
          <c:val>
            <c:numRef>
              <c:f>Sheet1!$C$2:$C$7</c:f>
              <c:numCache>
                <c:formatCode>0%</c:formatCode>
                <c:ptCount val="6"/>
                <c:pt idx="0">
                  <c:v>0.24</c:v>
                </c:pt>
                <c:pt idx="1">
                  <c:v>0.43</c:v>
                </c:pt>
                <c:pt idx="2">
                  <c:v>0.48</c:v>
                </c:pt>
                <c:pt idx="3">
                  <c:v>0.49</c:v>
                </c:pt>
                <c:pt idx="4">
                  <c:v>0.56000000000000005</c:v>
                </c:pt>
                <c:pt idx="5">
                  <c:v>0.6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EE5-48D8-BE53-EA1488795ECC}"/>
            </c:ext>
          </c:extLst>
        </c:ser>
        <c:ser>
          <c:idx val="0"/>
          <c:order val="1"/>
          <c:tx>
            <c:strRef>
              <c:f>Sheet1!$B$1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rgbClr val="666666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Ability to buy ads directly from media companies, without an agency</c:v>
                </c:pt>
                <c:pt idx="1">
                  <c:v>Faster execution of media buys</c:v>
                </c:pt>
                <c:pt idx="2">
                  <c:v>Access to a broader set of media options</c:v>
                </c:pt>
                <c:pt idx="3">
                  <c:v>Dynamic ad placement</c:v>
                </c:pt>
                <c:pt idx="4">
                  <c:v>Reach more consumers by buying ads in more channels</c:v>
                </c:pt>
                <c:pt idx="5">
                  <c:v>Ability to personalize ads to individual consumers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0.28000000000000003</c:v>
                </c:pt>
                <c:pt idx="1">
                  <c:v>0.5</c:v>
                </c:pt>
                <c:pt idx="2">
                  <c:v>0.51</c:v>
                </c:pt>
                <c:pt idx="3">
                  <c:v>0.57999999999999996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EE5-48D8-BE53-EA1488795EC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333937664"/>
        <c:axId val="353913472"/>
      </c:barChart>
      <c:catAx>
        <c:axId val="33393766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53913472"/>
        <c:crosses val="autoZero"/>
        <c:auto val="1"/>
        <c:lblAlgn val="ctr"/>
        <c:lblOffset val="100"/>
        <c:noMultiLvlLbl val="0"/>
      </c:catAx>
      <c:valAx>
        <c:axId val="353913472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3339376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3498687664041993"/>
          <c:y val="0.44922081855152718"/>
          <c:w val="0.11287033392957417"/>
          <c:h val="0.1180418793804620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rgbClr val="666666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2"/>
    </mc:Choice>
    <mc:Fallback>
      <c:style val="1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37063303279858784"/>
          <c:y val="0.10960123405626929"/>
          <c:w val="0.61190666785604242"/>
          <c:h val="0.79390753787355539"/>
        </c:manualLayout>
      </c:layout>
      <c:barChart>
        <c:barDir val="bar"/>
        <c:grouping val="clustere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Sheet1!$A$2:$A$7</c:f>
              <c:strCache>
                <c:ptCount val="6"/>
                <c:pt idx="0">
                  <c:v>Lack of transparency into the firms along the programmatic supply chain (i.e., not knowing all the firms that are touching my business)</c:v>
                </c:pt>
                <c:pt idx="1">
                  <c:v>Lack of visibility into data used to define audiences for targeting</c:v>
                </c:pt>
                <c:pt idx="2">
                  <c:v>Lack of inventory transparency, i.e., less visibility into where our ads are placed</c:v>
                </c:pt>
                <c:pt idx="3">
                  <c:v>Potential for buying traffic with little/no viewability</c:v>
                </c:pt>
                <c:pt idx="4">
                  <c:v>Lack of transparency to the costs within the programmatic supply chain, i.e., only $.30 to $.40 of every dollar actually buys media</c:v>
                </c:pt>
                <c:pt idx="5">
                  <c:v>Higher bot fraud (i.e., non-human traffic) in programmatic buys</c:v>
                </c:pt>
              </c:strCache>
            </c:strRef>
          </c:cat>
          <c:val>
            <c:numRef>
              <c:f>Sheet1!$C$2:$C$7</c:f>
              <c:numCache>
                <c:formatCode>0%</c:formatCode>
                <c:ptCount val="6"/>
                <c:pt idx="0">
                  <c:v>0.55000000000000004</c:v>
                </c:pt>
                <c:pt idx="1">
                  <c:v>0.56000000000000005</c:v>
                </c:pt>
                <c:pt idx="2">
                  <c:v>0.59</c:v>
                </c:pt>
                <c:pt idx="3">
                  <c:v>0.63</c:v>
                </c:pt>
                <c:pt idx="4">
                  <c:v>0.64</c:v>
                </c:pt>
                <c:pt idx="5">
                  <c:v>0.69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101-456F-AAF3-9DBCE01AE0EF}"/>
            </c:ext>
          </c:extLst>
        </c:ser>
        <c:ser>
          <c:idx val="0"/>
          <c:order val="1"/>
          <c:tx>
            <c:strRef>
              <c:f>Sheet1!$B$1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Sheet1!$A$2:$A$7</c:f>
              <c:strCache>
                <c:ptCount val="6"/>
                <c:pt idx="0">
                  <c:v>Lack of transparency into the firms along the programmatic supply chain (i.e., not knowing all the firms that are touching my business)</c:v>
                </c:pt>
                <c:pt idx="1">
                  <c:v>Lack of visibility into data used to define audiences for targeting</c:v>
                </c:pt>
                <c:pt idx="2">
                  <c:v>Lack of inventory transparency, i.e., less visibility into where our ads are placed</c:v>
                </c:pt>
                <c:pt idx="3">
                  <c:v>Potential for buying traffic with little/no viewability</c:v>
                </c:pt>
                <c:pt idx="4">
                  <c:v>Lack of transparency to the costs within the programmatic supply chain, i.e., only $.30 to $.40 of every dollar actually buys media</c:v>
                </c:pt>
                <c:pt idx="5">
                  <c:v>Higher bot fraud (i.e., non-human traffic) in programmatic buys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0.21</c:v>
                </c:pt>
                <c:pt idx="1">
                  <c:v>0.49</c:v>
                </c:pt>
                <c:pt idx="2">
                  <c:v>0.43</c:v>
                </c:pt>
                <c:pt idx="4">
                  <c:v>0.37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101-456F-AAF3-9DBCE01AE0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axId val="67177856"/>
        <c:axId val="67249280"/>
      </c:barChart>
      <c:catAx>
        <c:axId val="6717785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low"/>
        <c:crossAx val="67249280"/>
        <c:crosses val="autoZero"/>
        <c:auto val="1"/>
        <c:lblAlgn val="ctr"/>
        <c:lblOffset val="0"/>
        <c:noMultiLvlLbl val="0"/>
      </c:catAx>
      <c:valAx>
        <c:axId val="67249280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67177856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513FEB5-F1ED-47B1-A276-4D805AE43C7A}" type="datetimeFigureOut">
              <a:rPr lang="en-US" smtClean="0"/>
              <a:t>3/9/2016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C5C7709-F27B-426D-A847-B1772613079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3994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Q1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5C7709-F27B-426D-A847-B1772613079E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0253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Q6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5C7709-F27B-426D-A847-B1772613079E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42116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Q9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5C7709-F27B-426D-A847-B1772613079E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8200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Q10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5C7709-F27B-426D-A847-B1772613079E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80807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Q10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5C7709-F27B-426D-A847-B1772613079E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63461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Q11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5C7709-F27B-426D-A847-B1772613079E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06797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Q16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5C7709-F27B-426D-A847-B1772613079E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468669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Q16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5C7709-F27B-426D-A847-B1772613079E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9937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Q16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5C7709-F27B-426D-A847-B1772613079E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5654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Q16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5C7709-F27B-426D-A847-B1772613079E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479886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Image source: http://www.softwire.com/wp-content/uploads/2015/03/checklist.jpg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5C7709-F27B-426D-A847-B1772613079E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07144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Q3</a:t>
            </a:r>
            <a:r>
              <a:rPr lang="en-US" baseline="0" dirty="0"/>
              <a:t> + 4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5C7709-F27B-426D-A847-B1772613079E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3028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Q3</a:t>
            </a:r>
            <a:r>
              <a:rPr lang="en-US" dirty="0"/>
              <a:t> +</a:t>
            </a:r>
            <a:r>
              <a:rPr lang="en-US" baseline="0" dirty="0"/>
              <a:t> 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5C7709-F27B-426D-A847-B1772613079E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97436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Q3</a:t>
            </a:r>
            <a:r>
              <a:rPr lang="en-US" baseline="0" dirty="0"/>
              <a:t> + 4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5C7709-F27B-426D-A847-B1772613079E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47737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Q3</a:t>
            </a:r>
            <a:r>
              <a:rPr lang="en-US" baseline="0" dirty="0"/>
              <a:t> + 4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5C7709-F27B-426D-A847-B1772613079E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1931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Q8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5C7709-F27B-426D-A847-B1772613079E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59763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/>
              <a:t>Q5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5C7709-F27B-426D-A847-B1772613079E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63771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Q17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5C7709-F27B-426D-A847-B1772613079E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6918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Q16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5C7709-F27B-426D-A847-B1772613079E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1206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792480" y="6142982"/>
            <a:ext cx="10607040" cy="184666"/>
          </a:xfrm>
        </p:spPr>
        <p:txBody>
          <a:bodyPr anchor="b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2480" y="594360"/>
            <a:ext cx="10607040" cy="443198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92480" y="1280160"/>
            <a:ext cx="10607040" cy="4754880"/>
          </a:xfrm>
        </p:spPr>
        <p:txBody>
          <a:bodyPr/>
          <a:lstStyle>
            <a:lvl1pPr marL="274320" indent="-274320">
              <a:buFont typeface="Arial Black" pitchFamily="34" charset="0"/>
              <a:buChar char="›"/>
              <a:defRPr sz="28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822960" indent="-182880">
              <a:buClr>
                <a:schemeClr val="accent1"/>
              </a:buClr>
              <a:buFont typeface="Arial" pitchFamily="34" charset="0"/>
              <a:buChar char="•"/>
              <a:defRPr sz="24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609600" y="6565392"/>
            <a:ext cx="6197600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© 2016 Forrester Research, Inc. Reproduction Prohibited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323752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92480" y="2225778"/>
            <a:ext cx="10607040" cy="553998"/>
          </a:xfrm>
        </p:spPr>
        <p:txBody>
          <a:bodyPr anchor="b" anchorCtr="0"/>
          <a:lstStyle>
            <a:lvl1pPr>
              <a:lnSpc>
                <a:spcPct val="100000"/>
              </a:lnSpc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92480" y="2971800"/>
            <a:ext cx="10607040" cy="369332"/>
          </a:xfrm>
        </p:spPr>
        <p:txBody>
          <a:bodyPr lIns="0" tIns="0" rIns="0" bIns="0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792480" y="3447289"/>
            <a:ext cx="10607040" cy="741229"/>
          </a:xfrm>
        </p:spPr>
        <p:txBody>
          <a:bodyPr lIns="0" tIns="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20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0" indent="0">
              <a:lnSpc>
                <a:spcPct val="125000"/>
              </a:lnSpc>
              <a:spcBef>
                <a:spcPts val="0"/>
              </a:spcBef>
              <a:buNone/>
              <a:defRPr sz="2000" b="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3pPr>
            <a:lvl4pPr marL="0" indent="0">
              <a:lnSpc>
                <a:spcPct val="125000"/>
              </a:lnSpc>
              <a:spcBef>
                <a:spcPts val="0"/>
              </a:spcBef>
              <a:buNone/>
              <a:defRPr sz="2000" b="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4pPr>
            <a:lvl5pPr marL="0" indent="0">
              <a:lnSpc>
                <a:spcPct val="125000"/>
              </a:lnSpc>
              <a:spcBef>
                <a:spcPts val="0"/>
              </a:spcBef>
              <a:buNone/>
              <a:defRPr sz="2000" b="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579602680"/>
      </p:ext>
    </p:extLst>
  </p:cSld>
  <p:clrMapOvr>
    <a:masterClrMapping/>
  </p:clrMapOvr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792480" y="2971800"/>
            <a:ext cx="4998720" cy="679673"/>
          </a:xfrm>
        </p:spPr>
        <p:txBody>
          <a:bodyPr lIns="0" tIns="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20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0" indent="0">
              <a:lnSpc>
                <a:spcPct val="125000"/>
              </a:lnSpc>
              <a:spcBef>
                <a:spcPts val="0"/>
              </a:spcBef>
              <a:buNone/>
              <a:defRPr sz="2000" b="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3pPr>
            <a:lvl4pPr marL="0" indent="0">
              <a:lnSpc>
                <a:spcPct val="125000"/>
              </a:lnSpc>
              <a:spcBef>
                <a:spcPts val="0"/>
              </a:spcBef>
              <a:buNone/>
              <a:defRPr sz="2000" b="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4pPr>
            <a:lvl5pPr marL="0" indent="0">
              <a:lnSpc>
                <a:spcPct val="125000"/>
              </a:lnSpc>
              <a:spcBef>
                <a:spcPts val="0"/>
              </a:spcBef>
              <a:buNone/>
              <a:defRPr sz="2000" b="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6400800" y="2971800"/>
            <a:ext cx="4998720" cy="679673"/>
          </a:xfrm>
        </p:spPr>
        <p:txBody>
          <a:bodyPr lIns="0" tIns="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20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0" indent="0">
              <a:lnSpc>
                <a:spcPct val="125000"/>
              </a:lnSpc>
              <a:spcBef>
                <a:spcPts val="0"/>
              </a:spcBef>
              <a:buNone/>
              <a:defRPr sz="2000" b="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3pPr>
            <a:lvl4pPr marL="0" indent="0">
              <a:lnSpc>
                <a:spcPct val="125000"/>
              </a:lnSpc>
              <a:spcBef>
                <a:spcPts val="0"/>
              </a:spcBef>
              <a:buNone/>
              <a:defRPr sz="2000" b="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4pPr>
            <a:lvl5pPr marL="0" indent="0">
              <a:lnSpc>
                <a:spcPct val="125000"/>
              </a:lnSpc>
              <a:spcBef>
                <a:spcPts val="0"/>
              </a:spcBef>
              <a:buNone/>
              <a:defRPr sz="2000" b="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792480" y="2225778"/>
            <a:ext cx="10607040" cy="55399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600" b="1" dirty="0">
                <a:solidFill>
                  <a:schemeClr val="accent1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179764026"/>
      </p:ext>
    </p:extLst>
  </p:cSld>
  <p:clrMapOvr>
    <a:masterClrMapping/>
  </p:clrMapOvr>
  <p:hf sldNum="0"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792480" y="1672280"/>
            <a:ext cx="10607040" cy="1107996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6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Making Leaders Successful </a:t>
            </a:r>
            <a:br>
              <a:rPr lang="en-US" sz="36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</a:br>
            <a:r>
              <a:rPr lang="en-US" sz="36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Every Day</a:t>
            </a:r>
          </a:p>
        </p:txBody>
      </p:sp>
    </p:spTree>
    <p:extLst>
      <p:ext uri="{BB962C8B-B14F-4D97-AF65-F5344CB8AC3E}">
        <p14:creationId xmlns:p14="http://schemas.microsoft.com/office/powerpoint/2010/main" val="4234246469"/>
      </p:ext>
    </p:extLst>
  </p:cSld>
  <p:clrMapOvr>
    <a:masterClrMapping/>
  </p:clrMapOvr>
  <p:hf sldNum="0"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3"/>
          <p:cNvSpPr>
            <a:spLocks noGrp="1"/>
          </p:cNvSpPr>
          <p:nvPr>
            <p:ph type="body" sz="half" idx="12" hasCustomPrompt="1"/>
          </p:nvPr>
        </p:nvSpPr>
        <p:spPr>
          <a:xfrm>
            <a:off x="792480" y="6142982"/>
            <a:ext cx="10607040" cy="184666"/>
          </a:xfrm>
        </p:spPr>
        <p:txBody>
          <a:bodyPr anchor="b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92480" y="1280160"/>
            <a:ext cx="4998720" cy="4754880"/>
          </a:xfrm>
        </p:spPr>
        <p:txBody>
          <a:bodyPr/>
          <a:lstStyle>
            <a:lvl1pPr marL="182880" indent="-182880"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400800" y="1280160"/>
            <a:ext cx="4998720" cy="4754880"/>
          </a:xfrm>
        </p:spPr>
        <p:txBody>
          <a:bodyPr/>
          <a:lstStyle>
            <a:lvl1pPr marL="182880" indent="-182880"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609600" y="6565392"/>
            <a:ext cx="6197600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© 2016 Forrester Research, Inc. Reproduction Prohibited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649014"/>
      </p:ext>
    </p:extLst>
  </p:cSld>
  <p:clrMapOvr>
    <a:masterClrMapping/>
  </p:clrMapOvr>
  <p:hf sldNum="0"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3"/>
          <p:cNvSpPr>
            <a:spLocks noGrp="1"/>
          </p:cNvSpPr>
          <p:nvPr>
            <p:ph type="body" sz="half" idx="12" hasCustomPrompt="1"/>
          </p:nvPr>
        </p:nvSpPr>
        <p:spPr>
          <a:xfrm>
            <a:off x="792480" y="6139934"/>
            <a:ext cx="10607040" cy="184666"/>
          </a:xfrm>
        </p:spPr>
        <p:txBody>
          <a:bodyPr anchor="b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92480" y="1649492"/>
            <a:ext cx="5059680" cy="369332"/>
          </a:xfrm>
        </p:spPr>
        <p:txBody>
          <a:bodyPr anchor="b" anchorCtr="0">
            <a:spAutoFit/>
          </a:bodyPr>
          <a:lstStyle>
            <a:lvl1pPr marL="0" indent="0">
              <a:spcAft>
                <a:spcPts val="0"/>
              </a:spcAft>
              <a:buNone/>
              <a:defRPr sz="2400" b="1">
                <a:solidFill>
                  <a:schemeClr val="accent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792480" y="2103120"/>
            <a:ext cx="5059680" cy="3840480"/>
          </a:xfrm>
        </p:spPr>
        <p:txBody>
          <a:bodyPr/>
          <a:lstStyle>
            <a:lvl1pPr marL="182880" indent="-182880"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339840" y="1649492"/>
            <a:ext cx="5059680" cy="369332"/>
          </a:xfrm>
        </p:spPr>
        <p:txBody>
          <a:bodyPr anchor="b" anchorCtr="0">
            <a:spAutoFit/>
          </a:bodyPr>
          <a:lstStyle>
            <a:lvl1pPr marL="0" indent="0">
              <a:spcAft>
                <a:spcPts val="0"/>
              </a:spcAft>
              <a:buNone/>
              <a:defRPr sz="2400" b="1">
                <a:solidFill>
                  <a:schemeClr val="accent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339840" y="2103120"/>
            <a:ext cx="5059680" cy="3840480"/>
          </a:xfrm>
        </p:spPr>
        <p:txBody>
          <a:bodyPr/>
          <a:lstStyle>
            <a:lvl1pPr marL="182880" indent="-182880"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609600" y="6565392"/>
            <a:ext cx="6197600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© 2016 Forrester Research, Inc. Reproduction Prohibited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104333"/>
      </p:ext>
    </p:extLst>
  </p:cSld>
  <p:clrMapOvr>
    <a:masterClrMapping/>
  </p:clrMapOvr>
  <p:hf sldNum="0"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92480" y="1280161"/>
            <a:ext cx="3352800" cy="615553"/>
          </a:xfrm>
        </p:spPr>
        <p:txBody>
          <a:bodyPr anchor="b" anchorCtr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000" b="1">
                <a:solidFill>
                  <a:schemeClr val="accent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792480" y="2103120"/>
            <a:ext cx="3352800" cy="4114800"/>
          </a:xfrm>
        </p:spPr>
        <p:txBody>
          <a:bodyPr/>
          <a:lstStyle>
            <a:lvl1pPr marL="182880" indent="-182880">
              <a:spcBef>
                <a:spcPts val="0"/>
              </a:spcBef>
              <a:buClr>
                <a:schemeClr val="accent1"/>
              </a:buClr>
              <a:buFont typeface="Arial" pitchFamily="34" charset="0"/>
              <a:buChar char="•"/>
              <a:defRPr sz="1800">
                <a:solidFill>
                  <a:schemeClr val="tx1"/>
                </a:solidFill>
              </a:defRPr>
            </a:lvl1pPr>
            <a:lvl2pPr marL="182880" indent="-182880">
              <a:spcBef>
                <a:spcPts val="0"/>
              </a:spcBef>
              <a:buClr>
                <a:schemeClr val="accent1"/>
              </a:buClr>
              <a:buFont typeface="Arial" pitchFamily="34" charset="0"/>
              <a:buChar char="•"/>
              <a:defRPr sz="1800">
                <a:solidFill>
                  <a:schemeClr val="tx1"/>
                </a:solidFill>
              </a:defRPr>
            </a:lvl2pPr>
            <a:lvl3pPr marL="182880" indent="-182880">
              <a:spcBef>
                <a:spcPts val="0"/>
              </a:spcBef>
              <a:buClr>
                <a:schemeClr val="accent1"/>
              </a:buClr>
              <a:buFont typeface="Arial" pitchFamily="34" charset="0"/>
              <a:buChar char="•"/>
              <a:defRPr sz="1800">
                <a:solidFill>
                  <a:schemeClr val="tx1"/>
                </a:solidFill>
              </a:defRPr>
            </a:lvl3pPr>
            <a:lvl4pPr marL="182880" indent="-182880">
              <a:spcBef>
                <a:spcPts val="0"/>
              </a:spcBef>
              <a:buClr>
                <a:schemeClr val="accent1"/>
              </a:buClr>
              <a:buFont typeface="Arial" pitchFamily="34" charset="0"/>
              <a:buChar char="•"/>
              <a:defRPr sz="1800">
                <a:solidFill>
                  <a:schemeClr val="tx1"/>
                </a:solidFill>
              </a:defRPr>
            </a:lvl4pPr>
            <a:lvl5pPr marL="182880" indent="-182880">
              <a:spcBef>
                <a:spcPts val="0"/>
              </a:spcBef>
              <a:buClr>
                <a:schemeClr val="accent1"/>
              </a:buClr>
              <a:buFont typeface="Arial" pitchFamily="34" charset="0"/>
              <a:buChar char="•"/>
              <a:defRPr sz="18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425696" y="1280161"/>
            <a:ext cx="3352800" cy="615553"/>
          </a:xfrm>
        </p:spPr>
        <p:txBody>
          <a:bodyPr anchor="b" anchorCtr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000" b="1">
                <a:solidFill>
                  <a:schemeClr val="accent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425696" y="2103120"/>
            <a:ext cx="3352800" cy="4114800"/>
          </a:xfrm>
        </p:spPr>
        <p:txBody>
          <a:bodyPr/>
          <a:lstStyle>
            <a:lvl1pPr marL="182880" indent="-182880">
              <a:spcBef>
                <a:spcPts val="0"/>
              </a:spcBef>
              <a:buClr>
                <a:schemeClr val="accent1"/>
              </a:buClr>
              <a:buFont typeface="Arial" pitchFamily="34" charset="0"/>
              <a:buChar char="•"/>
              <a:defRPr sz="1800">
                <a:solidFill>
                  <a:schemeClr val="tx1"/>
                </a:solidFill>
              </a:defRPr>
            </a:lvl1pPr>
            <a:lvl2pPr marL="182880" indent="-182880">
              <a:spcBef>
                <a:spcPts val="0"/>
              </a:spcBef>
              <a:buClr>
                <a:schemeClr val="accent1"/>
              </a:buClr>
              <a:buFont typeface="Arial" pitchFamily="34" charset="0"/>
              <a:buChar char="•"/>
              <a:defRPr sz="1800">
                <a:solidFill>
                  <a:schemeClr val="tx1"/>
                </a:solidFill>
              </a:defRPr>
            </a:lvl2pPr>
            <a:lvl3pPr marL="182880" indent="-182880">
              <a:spcBef>
                <a:spcPts val="0"/>
              </a:spcBef>
              <a:buClr>
                <a:schemeClr val="accent1"/>
              </a:buClr>
              <a:buFont typeface="Arial" pitchFamily="34" charset="0"/>
              <a:buChar char="•"/>
              <a:defRPr sz="1800">
                <a:solidFill>
                  <a:schemeClr val="tx1"/>
                </a:solidFill>
              </a:defRPr>
            </a:lvl3pPr>
            <a:lvl4pPr marL="182880" indent="-182880">
              <a:spcBef>
                <a:spcPts val="0"/>
              </a:spcBef>
              <a:buClr>
                <a:schemeClr val="accent1"/>
              </a:buClr>
              <a:buFont typeface="Arial" pitchFamily="34" charset="0"/>
              <a:buChar char="•"/>
              <a:defRPr sz="1800">
                <a:solidFill>
                  <a:schemeClr val="tx1"/>
                </a:solidFill>
              </a:defRPr>
            </a:lvl4pPr>
            <a:lvl5pPr marL="182880" indent="-182880">
              <a:spcBef>
                <a:spcPts val="0"/>
              </a:spcBef>
              <a:buClr>
                <a:schemeClr val="accent1"/>
              </a:buClr>
              <a:buFont typeface="Arial" pitchFamily="34" charset="0"/>
              <a:buChar char="•"/>
              <a:defRPr sz="18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8046720" y="1280161"/>
            <a:ext cx="3352800" cy="615553"/>
          </a:xfrm>
        </p:spPr>
        <p:txBody>
          <a:bodyPr anchor="b" anchorCtr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000" b="1">
                <a:solidFill>
                  <a:schemeClr val="accent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Content Placeholder 5"/>
          <p:cNvSpPr>
            <a:spLocks noGrp="1"/>
          </p:cNvSpPr>
          <p:nvPr>
            <p:ph sz="quarter" idx="14" hasCustomPrompt="1"/>
          </p:nvPr>
        </p:nvSpPr>
        <p:spPr>
          <a:xfrm>
            <a:off x="8046720" y="2103120"/>
            <a:ext cx="3352800" cy="4114800"/>
          </a:xfrm>
        </p:spPr>
        <p:txBody>
          <a:bodyPr/>
          <a:lstStyle>
            <a:lvl1pPr marL="182880" indent="-182880">
              <a:spcBef>
                <a:spcPts val="0"/>
              </a:spcBef>
              <a:buClr>
                <a:schemeClr val="accent1"/>
              </a:buClr>
              <a:buFont typeface="Arial" pitchFamily="34" charset="0"/>
              <a:buChar char="•"/>
              <a:defRPr sz="1800">
                <a:solidFill>
                  <a:schemeClr val="tx1"/>
                </a:solidFill>
              </a:defRPr>
            </a:lvl1pPr>
            <a:lvl2pPr marL="182880" indent="-182880">
              <a:spcBef>
                <a:spcPts val="0"/>
              </a:spcBef>
              <a:buClr>
                <a:schemeClr val="accent1"/>
              </a:buClr>
              <a:buFont typeface="Arial" pitchFamily="34" charset="0"/>
              <a:buChar char="•"/>
              <a:defRPr sz="1800" b="0">
                <a:solidFill>
                  <a:schemeClr val="tx1"/>
                </a:solidFill>
              </a:defRPr>
            </a:lvl2pPr>
            <a:lvl3pPr marL="182880" indent="-182880">
              <a:spcBef>
                <a:spcPts val="0"/>
              </a:spcBef>
              <a:buClr>
                <a:schemeClr val="accent1"/>
              </a:buClr>
              <a:buFont typeface="Arial" pitchFamily="34" charset="0"/>
              <a:buChar char="•"/>
              <a:defRPr sz="1800">
                <a:solidFill>
                  <a:schemeClr val="tx1"/>
                </a:solidFill>
              </a:defRPr>
            </a:lvl3pPr>
            <a:lvl4pPr marL="182880" indent="-182880">
              <a:spcBef>
                <a:spcPts val="0"/>
              </a:spcBef>
              <a:buClr>
                <a:schemeClr val="accent1"/>
              </a:buClr>
              <a:buFont typeface="Arial" pitchFamily="34" charset="0"/>
              <a:buChar char="•"/>
              <a:defRPr sz="1800">
                <a:solidFill>
                  <a:schemeClr val="tx1"/>
                </a:solidFill>
              </a:defRPr>
            </a:lvl4pPr>
            <a:lvl5pPr marL="182880" indent="-182880">
              <a:spcBef>
                <a:spcPts val="0"/>
              </a:spcBef>
              <a:buClr>
                <a:schemeClr val="accent1"/>
              </a:buClr>
              <a:buFont typeface="Arial" pitchFamily="34" charset="0"/>
              <a:buChar char="•"/>
              <a:defRPr sz="18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7" name="TextBox 16"/>
          <p:cNvSpPr txBox="1"/>
          <p:nvPr userDrawn="1"/>
        </p:nvSpPr>
        <p:spPr>
          <a:xfrm>
            <a:off x="609600" y="6565392"/>
            <a:ext cx="6197600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© 2016 Forrester Research, Inc. Reproduction Prohibited</a:t>
            </a:r>
          </a:p>
        </p:txBody>
      </p:sp>
      <p:sp>
        <p:nvSpPr>
          <p:cNvPr id="18" name="TextBox 17"/>
          <p:cNvSpPr txBox="1"/>
          <p:nvPr userDrawn="1"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6111919"/>
      </p:ext>
    </p:extLst>
  </p:cSld>
  <p:clrMapOvr>
    <a:masterClrMapping/>
  </p:clrMapOvr>
  <p:hf sldNum="0"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3"/>
          <p:cNvSpPr>
            <a:spLocks noGrp="1"/>
          </p:cNvSpPr>
          <p:nvPr>
            <p:ph type="body" sz="half" idx="12" hasCustomPrompt="1"/>
          </p:nvPr>
        </p:nvSpPr>
        <p:spPr>
          <a:xfrm>
            <a:off x="792480" y="6142982"/>
            <a:ext cx="10607040" cy="184666"/>
          </a:xfrm>
        </p:spPr>
        <p:txBody>
          <a:bodyPr anchor="b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2480" y="594360"/>
            <a:ext cx="10607040" cy="443198"/>
          </a:xfrm>
        </p:spPr>
        <p:txBody>
          <a:bodyPr anchor="t" anchorCtr="0"/>
          <a:lstStyle>
            <a:lvl1pPr algn="l">
              <a:defRPr sz="32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486400" y="1280160"/>
            <a:ext cx="5913120" cy="4754880"/>
          </a:xfrm>
        </p:spPr>
        <p:txBody>
          <a:bodyPr/>
          <a:lstStyle>
            <a:lvl1pPr marL="182880" indent="-182880">
              <a:spcBef>
                <a:spcPts val="500"/>
              </a:spcBef>
              <a:buSzPct val="125000"/>
              <a:buFont typeface="Arial Black" pitchFamily="34" charset="0"/>
              <a:buChar char="›"/>
              <a:defRPr sz="2400">
                <a:latin typeface="Arial" pitchFamily="34" charset="0"/>
                <a:cs typeface="Arial" pitchFamily="34" charset="0"/>
              </a:defRPr>
            </a:lvl1pPr>
            <a:lvl2pPr marL="822960" indent="-182880">
              <a:buClr>
                <a:schemeClr val="accent1"/>
              </a:buClr>
              <a:buFont typeface="Arial" pitchFamily="34" charset="0"/>
              <a:buChar char="•"/>
              <a:defRPr sz="2000">
                <a:latin typeface="Arial" pitchFamily="34" charset="0"/>
                <a:cs typeface="Arial" pitchFamily="34" charset="0"/>
              </a:defRPr>
            </a:lvl2pPr>
            <a:lvl3pPr marL="1371600" indent="-182880">
              <a:buClr>
                <a:schemeClr val="tx2"/>
              </a:buClr>
              <a:buFont typeface="Arial" pitchFamily="34" charset="0"/>
              <a:buChar char="›"/>
              <a:defRPr sz="2000">
                <a:latin typeface="Arial" pitchFamily="34" charset="0"/>
                <a:cs typeface="Arial" pitchFamily="34" charset="0"/>
              </a:defRPr>
            </a:lvl3pPr>
            <a:lvl4pPr marL="1371600" indent="-182880">
              <a:buClr>
                <a:schemeClr val="tx2"/>
              </a:buClr>
              <a:buFont typeface="Arial" pitchFamily="34" charset="0"/>
              <a:buChar char="›"/>
              <a:defRPr sz="2000">
                <a:latin typeface="Arial" pitchFamily="34" charset="0"/>
                <a:cs typeface="Arial" pitchFamily="34" charset="0"/>
              </a:defRPr>
            </a:lvl4pPr>
            <a:lvl5pPr marL="1371600" indent="-182880">
              <a:buClr>
                <a:schemeClr val="tx2"/>
              </a:buClr>
              <a:buFont typeface="Arial" pitchFamily="34" charset="0"/>
              <a:buChar char="›"/>
              <a:defRPr sz="2000">
                <a:latin typeface="Arial" pitchFamily="34" charset="0"/>
                <a:cs typeface="Arial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792480" y="1280160"/>
            <a:ext cx="4389120" cy="4754880"/>
          </a:xfrm>
        </p:spPr>
        <p:txBody>
          <a:bodyPr/>
          <a:lstStyle>
            <a:lvl1pPr marL="182880" indent="-182880">
              <a:spcBef>
                <a:spcPts val="500"/>
              </a:spcBef>
              <a:buClr>
                <a:schemeClr val="accent1"/>
              </a:buClr>
              <a:buSzPct val="125000"/>
              <a:buFont typeface="Arial Black" pitchFamily="34" charset="0"/>
              <a:buChar char="›"/>
              <a:defRPr sz="24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609600" y="6565392"/>
            <a:ext cx="6197600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© 2016 Forrester Research, Inc. Reproduction Prohibited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259265"/>
      </p:ext>
    </p:extLst>
  </p:cSld>
  <p:clrMapOvr>
    <a:masterClrMapping/>
  </p:clrMapOvr>
  <p:hf sldNum="0"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>
            <a:lvl2pPr>
              <a:defRPr sz="24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609600" y="6565392"/>
            <a:ext cx="6197600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© 2016 Forrester Research, Inc. Reproduction Prohibited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454263"/>
      </p:ext>
    </p:extLst>
  </p:cSld>
  <p:clrMapOvr>
    <a:masterClrMapping/>
  </p:clrMapOvr>
  <p:hf sldNum="0" hd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10391205" y="685800"/>
            <a:ext cx="886397" cy="5486400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914400" y="685800"/>
            <a:ext cx="8737600" cy="5486400"/>
          </a:xfrm>
        </p:spPr>
        <p:txBody>
          <a:bodyPr vert="eaVert"/>
          <a:lstStyle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609600" y="6565392"/>
            <a:ext cx="6197600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© 2016 Forrester Research, Inc. Reproduction Prohibited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467964"/>
      </p:ext>
    </p:extLst>
  </p:cSld>
  <p:clrMapOvr>
    <a:masterClrMapping/>
  </p:clrMapOvr>
  <p:hf sldNum="0" hd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tally 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693347"/>
      </p:ext>
    </p:extLst>
  </p:cSld>
  <p:clrMapOvr>
    <a:masterClrMapping/>
  </p:clrMapOvr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- first instan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584960" y="1828800"/>
            <a:ext cx="9022080" cy="4419600"/>
          </a:xfrm>
        </p:spPr>
        <p:txBody>
          <a:bodyPr/>
          <a:lstStyle>
            <a:lvl1pPr marL="274320" indent="-274320">
              <a:spcBef>
                <a:spcPts val="1000"/>
              </a:spcBef>
              <a:buClr>
                <a:schemeClr val="accent1"/>
              </a:buClr>
              <a:buSzPct val="125000"/>
              <a:buFont typeface="Arial Black" pitchFamily="34" charset="0"/>
              <a:buChar char="›"/>
              <a:defRPr sz="3200" b="0" i="1">
                <a:solidFill>
                  <a:schemeClr val="tx1"/>
                </a:solidFill>
                <a:latin typeface="Georgia" pitchFamily="18" charset="0"/>
                <a:cs typeface="Adobe Arabic" pitchFamily="18" charset="-78"/>
              </a:defRPr>
            </a:lvl1pPr>
            <a:lvl2pPr marL="822960" indent="-182880">
              <a:spcBef>
                <a:spcPts val="5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24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822960" indent="-182880">
              <a:spcBef>
                <a:spcPts val="5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24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822960" indent="-182880">
              <a:spcBef>
                <a:spcPts val="5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24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822960" indent="-182880">
              <a:spcBef>
                <a:spcPts val="5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24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609600" y="6565392"/>
            <a:ext cx="6197600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© 2016 Forrester Research, Inc. Reproduction Prohibited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177729"/>
      </p:ext>
    </p:extLst>
  </p:cSld>
  <p:clrMapOvr>
    <a:masterClrMapping/>
  </p:clrMapOvr>
  <p:hf sldNum="0" hd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09600" y="457200"/>
            <a:ext cx="10972800" cy="5943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792480" y="6142982"/>
            <a:ext cx="10607040" cy="184666"/>
          </a:xfrm>
        </p:spPr>
        <p:txBody>
          <a:bodyPr anchor="b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2480" y="594360"/>
            <a:ext cx="10607040" cy="443198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92480" y="1280160"/>
            <a:ext cx="10607040" cy="4754880"/>
          </a:xfrm>
        </p:spPr>
        <p:txBody>
          <a:bodyPr/>
          <a:lstStyle>
            <a:lvl1pPr marL="182880" indent="-182880">
              <a:buSzPct val="100000"/>
              <a:buFont typeface="Arial Black" pitchFamily="34" charset="0"/>
              <a:buChar char="›"/>
              <a:defRPr sz="28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822960" indent="-182880">
              <a:buClr>
                <a:schemeClr val="accent1"/>
              </a:buClr>
              <a:buFont typeface="Arial" pitchFamily="34" charset="0"/>
              <a:buChar char="•"/>
              <a:defRPr sz="24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9600" y="6565392"/>
            <a:ext cx="6197600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© 2016 Forrester Research, Inc. Reproduction Prohibited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4752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- first instan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09600" y="457200"/>
            <a:ext cx="10972800" cy="5943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584960" y="1463040"/>
            <a:ext cx="9022080" cy="4572000"/>
          </a:xfrm>
        </p:spPr>
        <p:txBody>
          <a:bodyPr/>
          <a:lstStyle>
            <a:lvl1pPr marL="274320" indent="-274320">
              <a:spcBef>
                <a:spcPts val="1000"/>
              </a:spcBef>
              <a:buClr>
                <a:schemeClr val="accent1"/>
              </a:buClr>
              <a:buSzPct val="100000"/>
              <a:buFont typeface="Arial Black" pitchFamily="34" charset="0"/>
              <a:buChar char="›"/>
              <a:defRPr sz="3200" b="0" i="1">
                <a:solidFill>
                  <a:schemeClr val="tx1"/>
                </a:solidFill>
                <a:latin typeface="Georgia" pitchFamily="18" charset="0"/>
                <a:cs typeface="Adobe Arabic" pitchFamily="18" charset="-78"/>
              </a:defRPr>
            </a:lvl1pPr>
            <a:lvl2pPr marL="822960" indent="-182880">
              <a:spcBef>
                <a:spcPts val="5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24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822960" indent="-182880">
              <a:spcBef>
                <a:spcPts val="5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24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822960" indent="-182880">
              <a:spcBef>
                <a:spcPts val="5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24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822960" indent="-182880">
              <a:spcBef>
                <a:spcPts val="5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24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9600" y="6565392"/>
            <a:ext cx="6197600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© 2016 Forrester Research, Inc. Reproduction Prohibited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703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- instance 2+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09600" y="457200"/>
            <a:ext cx="10972800" cy="5943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584960" y="1463040"/>
            <a:ext cx="9022080" cy="4572000"/>
          </a:xfrm>
        </p:spPr>
        <p:txBody>
          <a:bodyPr/>
          <a:lstStyle>
            <a:lvl1pPr marL="274320" indent="-274320">
              <a:spcBef>
                <a:spcPts val="1000"/>
              </a:spcBef>
              <a:buClr>
                <a:schemeClr val="accent2">
                  <a:lumMod val="40000"/>
                  <a:lumOff val="60000"/>
                </a:schemeClr>
              </a:buClr>
              <a:buSzPct val="100000"/>
              <a:buFont typeface="Arial Black" pitchFamily="34" charset="0"/>
              <a:buChar char="›"/>
              <a:defRPr sz="3200" b="0" i="1">
                <a:solidFill>
                  <a:schemeClr val="accent4"/>
                </a:solidFill>
                <a:latin typeface="Georgia" pitchFamily="18" charset="0"/>
                <a:cs typeface="Adobe Arabic" pitchFamily="18" charset="-78"/>
              </a:defRPr>
            </a:lvl1pPr>
            <a:lvl2pPr marL="822960" indent="-182880">
              <a:spcBef>
                <a:spcPts val="500"/>
              </a:spcBef>
              <a:buClr>
                <a:schemeClr val="accent2">
                  <a:lumMod val="40000"/>
                  <a:lumOff val="60000"/>
                </a:schemeClr>
              </a:buClr>
              <a:buFont typeface="Arial" pitchFamily="34" charset="0"/>
              <a:buChar char="•"/>
              <a:defRPr sz="2400" b="0" i="0">
                <a:solidFill>
                  <a:schemeClr val="accent4"/>
                </a:solidFill>
                <a:latin typeface="Arial" pitchFamily="34" charset="0"/>
                <a:cs typeface="Arial" pitchFamily="34" charset="0"/>
              </a:defRPr>
            </a:lvl2pPr>
            <a:lvl3pPr marL="822960" indent="-182880">
              <a:spcBef>
                <a:spcPts val="500"/>
              </a:spcBef>
              <a:buClr>
                <a:schemeClr val="accent2">
                  <a:lumMod val="40000"/>
                  <a:lumOff val="60000"/>
                </a:schemeClr>
              </a:buClr>
              <a:buFont typeface="Arial" pitchFamily="34" charset="0"/>
              <a:buChar char="•"/>
              <a:defRPr sz="2400" b="0" i="0">
                <a:solidFill>
                  <a:schemeClr val="accent4"/>
                </a:solidFill>
                <a:latin typeface="Arial" pitchFamily="34" charset="0"/>
                <a:cs typeface="Arial" pitchFamily="34" charset="0"/>
              </a:defRPr>
            </a:lvl3pPr>
            <a:lvl4pPr marL="822960" indent="-182880">
              <a:spcBef>
                <a:spcPts val="500"/>
              </a:spcBef>
              <a:buClr>
                <a:schemeClr val="accent2">
                  <a:lumMod val="40000"/>
                  <a:lumOff val="60000"/>
                </a:schemeClr>
              </a:buClr>
              <a:buFont typeface="Arial" pitchFamily="34" charset="0"/>
              <a:buChar char="•"/>
              <a:defRPr sz="2400" b="0" i="0">
                <a:solidFill>
                  <a:schemeClr val="accent4"/>
                </a:solidFill>
                <a:latin typeface="Arial" pitchFamily="34" charset="0"/>
                <a:cs typeface="Arial" pitchFamily="34" charset="0"/>
              </a:defRPr>
            </a:lvl4pPr>
            <a:lvl5pPr marL="822960" indent="-182880">
              <a:spcBef>
                <a:spcPts val="500"/>
              </a:spcBef>
              <a:buClr>
                <a:schemeClr val="accent2">
                  <a:lumMod val="40000"/>
                  <a:lumOff val="60000"/>
                </a:schemeClr>
              </a:buClr>
              <a:buFont typeface="Arial" pitchFamily="34" charset="0"/>
              <a:buChar char="•"/>
              <a:defRPr sz="2400" b="0" i="0">
                <a:solidFill>
                  <a:schemeClr val="accent4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9600" y="6565392"/>
            <a:ext cx="6197600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© 2016 Forrester Research, Inc. Reproduction Prohibited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52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568C2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09600" y="457200"/>
            <a:ext cx="10972800" cy="5943600"/>
          </a:xfrm>
          <a:prstGeom prst="rect">
            <a:avLst/>
          </a:prstGeom>
          <a:solidFill>
            <a:srgbClr val="467F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A5D25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2480" y="2496312"/>
            <a:ext cx="10607040" cy="553998"/>
          </a:xfrm>
        </p:spPr>
        <p:txBody>
          <a:bodyPr anchor="b" anchorCtr="0">
            <a:spAutoFit/>
          </a:bodyPr>
          <a:lstStyle>
            <a:lvl1pPr algn="l">
              <a:lnSpc>
                <a:spcPct val="100000"/>
              </a:lnSpc>
              <a:defRPr sz="3600" b="1" cap="none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92480" y="3035809"/>
            <a:ext cx="10607040" cy="492443"/>
          </a:xfrm>
        </p:spPr>
        <p:txBody>
          <a:bodyPr anchor="t" anchorCtr="0">
            <a:spAutoFit/>
          </a:bodyPr>
          <a:lstStyle>
            <a:lvl1pPr marL="0" indent="0">
              <a:buNone/>
              <a:defRPr sz="3200" b="0" i="1">
                <a:solidFill>
                  <a:schemeClr val="bg1"/>
                </a:solidFill>
                <a:latin typeface="Georgia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9600" y="6565392"/>
            <a:ext cx="6197600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750" dirty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© 2016 Forrester Research, Inc. Reproduction Prohibited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rgbClr val="333333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rgbClr val="333333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056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609600" y="457200"/>
            <a:ext cx="10972800" cy="5943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792480" y="6142982"/>
            <a:ext cx="10607040" cy="184666"/>
          </a:xfrm>
        </p:spPr>
        <p:txBody>
          <a:bodyPr anchor="b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792480" y="1143000"/>
            <a:ext cx="10607040" cy="381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Tx/>
              <a:buNone/>
              <a:defRPr sz="1600" b="1">
                <a:solidFill>
                  <a:schemeClr val="accent1"/>
                </a:solidFill>
                <a:latin typeface="Arial" pitchFamily="34" charset="0"/>
                <a:cs typeface="Arial" pitchFamily="34" charset="0"/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FontTx/>
              <a:buNone/>
              <a:defRPr sz="1600" b="1">
                <a:solidFill>
                  <a:schemeClr val="accent1"/>
                </a:solidFill>
                <a:latin typeface="Arial" pitchFamily="34" charset="0"/>
                <a:cs typeface="Arial" pitchFamily="34" charset="0"/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FontTx/>
              <a:buNone/>
              <a:defRPr sz="1600" b="1">
                <a:solidFill>
                  <a:schemeClr val="accent1"/>
                </a:solidFill>
                <a:latin typeface="Arial" pitchFamily="34" charset="0"/>
                <a:cs typeface="Arial" pitchFamily="34" charset="0"/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FontTx/>
              <a:buNone/>
              <a:defRPr sz="1600" b="1">
                <a:solidFill>
                  <a:schemeClr val="accent1"/>
                </a:solidFill>
                <a:latin typeface="Arial" pitchFamily="34" charset="0"/>
                <a:cs typeface="Arial" pitchFamily="34" charset="0"/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FontTx/>
              <a:buNone/>
              <a:defRPr sz="1600" b="1">
                <a:solidFill>
                  <a:schemeClr val="accent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9600" y="6565392"/>
            <a:ext cx="6197600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© 2016 Forrester Research, Inc. Reproduction Prohibited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 hasCustomPrompt="1"/>
          </p:nvPr>
        </p:nvSpPr>
        <p:spPr>
          <a:xfrm>
            <a:off x="792480" y="1691640"/>
            <a:ext cx="10607040" cy="4343400"/>
          </a:xfrm>
        </p:spPr>
        <p:txBody>
          <a:bodyPr/>
          <a:lstStyle>
            <a:lvl1pPr marL="182880" indent="-182880">
              <a:buFont typeface="Arial Black" pitchFamily="34" charset="0"/>
              <a:buChar char="›"/>
              <a:defRPr sz="28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822960" indent="-182880">
              <a:buClr>
                <a:schemeClr val="accent1"/>
              </a:buClr>
              <a:buFont typeface="Arial" pitchFamily="34" charset="0"/>
              <a:buChar char="•"/>
              <a:defRPr sz="24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extBox 14"/>
          <p:cNvSpPr txBox="1"/>
          <p:nvPr userDrawn="1"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6869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09600" y="457200"/>
            <a:ext cx="10972800" cy="5943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92480" y="2057400"/>
            <a:ext cx="10607040" cy="3886200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792480" y="6142982"/>
            <a:ext cx="10607040" cy="184666"/>
          </a:xfrm>
        </p:spPr>
        <p:txBody>
          <a:bodyPr anchor="b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792480" y="1280161"/>
            <a:ext cx="10607040" cy="2267287"/>
          </a:xfrm>
        </p:spPr>
        <p:txBody>
          <a:bodyPr>
            <a:spAutoFit/>
          </a:bodyPr>
          <a:lstStyle>
            <a:lvl1pPr marL="182880" indent="-182880">
              <a:spcAft>
                <a:spcPts val="500"/>
              </a:spcAft>
              <a:buClr>
                <a:schemeClr val="accent1"/>
              </a:buClr>
              <a:buFont typeface="Arial Black" pitchFamily="34" charset="0"/>
              <a:buChar char="›"/>
              <a:defRPr sz="28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822960" indent="-182880"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defRPr sz="24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371600" indent="-182880">
              <a:spcAft>
                <a:spcPts val="500"/>
              </a:spcAft>
              <a:buClr>
                <a:schemeClr val="tx2"/>
              </a:buClr>
              <a:buFont typeface="Arial" pitchFamily="34" charset="0"/>
              <a:buChar char="›"/>
              <a:defRPr sz="20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indent="-182880">
              <a:spcAft>
                <a:spcPts val="500"/>
              </a:spcAft>
              <a:buClr>
                <a:schemeClr val="tx2"/>
              </a:buClr>
              <a:buFont typeface="Arial" pitchFamily="34" charset="0"/>
              <a:buChar char="›"/>
              <a:defRPr sz="20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371600" indent="-182880">
              <a:spcAft>
                <a:spcPts val="500"/>
              </a:spcAft>
              <a:buClr>
                <a:schemeClr val="tx2"/>
              </a:buClr>
              <a:buFont typeface="Arial" pitchFamily="34" charset="0"/>
              <a:buChar char="›"/>
              <a:defRPr sz="20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9600" y="6565392"/>
            <a:ext cx="6197600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© 2016 Forrester Research, Inc. Reproduction Prohibited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348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-slide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609600" y="457201"/>
            <a:ext cx="10972800" cy="954107"/>
          </a:xfrm>
          <a:solidFill>
            <a:schemeClr val="tx1">
              <a:alpha val="65000"/>
            </a:schemeClr>
          </a:solidFill>
        </p:spPr>
        <p:txBody>
          <a:bodyPr lIns="137160" tIns="228600" rIns="137160" bIns="22860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0">
              <a:buFontTx/>
              <a:buNone/>
              <a:defRPr sz="2400" b="1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2400" b="1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2400" b="1">
                <a:solidFill>
                  <a:schemeClr val="bg1"/>
                </a:solidFill>
              </a:defRPr>
            </a:lvl4pPr>
            <a:lvl5pPr marL="0" indent="0">
              <a:buFontTx/>
              <a:buNone/>
              <a:defRPr sz="24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9600" y="2951947"/>
            <a:ext cx="10972800" cy="954107"/>
          </a:xfrm>
          <a:solidFill>
            <a:schemeClr val="tx1">
              <a:alpha val="65000"/>
            </a:schemeClr>
          </a:solidFill>
        </p:spPr>
        <p:txBody>
          <a:bodyPr lIns="137160" tIns="228600" rIns="137160" bIns="228600" anchor="ctr" anchorCtr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0">
              <a:buFontTx/>
              <a:buNone/>
              <a:defRPr sz="2000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2000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2000">
                <a:solidFill>
                  <a:schemeClr val="bg1"/>
                </a:solidFill>
              </a:defRPr>
            </a:lvl4pPr>
            <a:lvl5pPr marL="0" indent="0">
              <a:buFontTx/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09600" y="5446694"/>
            <a:ext cx="10972800" cy="954107"/>
          </a:xfrm>
          <a:solidFill>
            <a:schemeClr val="tx1">
              <a:alpha val="65000"/>
            </a:schemeClr>
          </a:solidFill>
        </p:spPr>
        <p:txBody>
          <a:bodyPr lIns="137160" tIns="228600" rIns="137160" bIns="228600" anchor="b" anchorCtr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0">
              <a:buFontTx/>
              <a:buNone/>
              <a:defRPr sz="2400" b="1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2400" b="1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2400" b="1">
                <a:solidFill>
                  <a:schemeClr val="bg1"/>
                </a:solidFill>
              </a:defRPr>
            </a:lvl4pPr>
            <a:lvl5pPr marL="0" indent="0">
              <a:buFontTx/>
              <a:buNone/>
              <a:defRPr sz="24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9844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9600" y="457200"/>
            <a:ext cx="10972800" cy="5943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792480" y="6142982"/>
            <a:ext cx="10607040" cy="184666"/>
          </a:xfrm>
        </p:spPr>
        <p:txBody>
          <a:bodyPr anchor="b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6565392"/>
            <a:ext cx="6197600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© 2016 Forrester Research, Inc. Reproduction Prohibited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0977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ext ste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09600" y="457200"/>
            <a:ext cx="10972800" cy="5943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92480" y="1280160"/>
            <a:ext cx="10607040" cy="4937760"/>
          </a:xfrm>
        </p:spPr>
        <p:txBody>
          <a:bodyPr/>
          <a:lstStyle>
            <a:lvl1pPr marL="457200" indent="-457200">
              <a:spcBef>
                <a:spcPts val="1000"/>
              </a:spcBef>
              <a:buClr>
                <a:schemeClr val="accent1"/>
              </a:buClr>
              <a:buSzPct val="100000"/>
              <a:buFont typeface="+mj-lt"/>
              <a:buAutoNum type="arabicPeriod"/>
              <a:defRPr sz="28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097280" indent="-182880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24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645920" indent="-182880">
              <a:spcBef>
                <a:spcPts val="500"/>
              </a:spcBef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45920" indent="-182880">
              <a:spcBef>
                <a:spcPts val="500"/>
              </a:spcBef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645920" indent="-182880">
              <a:spcBef>
                <a:spcPts val="500"/>
              </a:spcBef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6565392"/>
            <a:ext cx="6197600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© 2016 Forrester Research, Inc. Reproduction Prohibited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619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09600" y="457200"/>
            <a:ext cx="10972800" cy="5943600"/>
          </a:xfrm>
          <a:prstGeom prst="rect">
            <a:avLst/>
          </a:prstGeom>
          <a:solidFill>
            <a:srgbClr val="1F1F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4" t="23014" r="7104" b="36803"/>
          <a:stretch/>
        </p:blipFill>
        <p:spPr>
          <a:xfrm>
            <a:off x="694944" y="1837944"/>
            <a:ext cx="10626152" cy="2067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663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- instance 2+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584960" y="1828800"/>
            <a:ext cx="9022080" cy="4416552"/>
          </a:xfrm>
        </p:spPr>
        <p:txBody>
          <a:bodyPr/>
          <a:lstStyle>
            <a:lvl1pPr marL="274320" indent="-274320">
              <a:spcBef>
                <a:spcPts val="1000"/>
              </a:spcBef>
              <a:buClr>
                <a:schemeClr val="accent2">
                  <a:lumMod val="40000"/>
                  <a:lumOff val="60000"/>
                </a:schemeClr>
              </a:buClr>
              <a:buSzPct val="150000"/>
              <a:buFont typeface="Arial Black" pitchFamily="34" charset="0"/>
              <a:buChar char="›"/>
              <a:defRPr sz="3200" b="0" i="1">
                <a:solidFill>
                  <a:schemeClr val="accent4"/>
                </a:solidFill>
                <a:latin typeface="Georgia" pitchFamily="18" charset="0"/>
                <a:cs typeface="Adobe Arabic" pitchFamily="18" charset="-78"/>
              </a:defRPr>
            </a:lvl1pPr>
            <a:lvl2pPr marL="822960" indent="-182880">
              <a:spcBef>
                <a:spcPts val="500"/>
              </a:spcBef>
              <a:buClr>
                <a:schemeClr val="accent2">
                  <a:lumMod val="40000"/>
                  <a:lumOff val="60000"/>
                </a:schemeClr>
              </a:buClr>
              <a:buFont typeface="Arial" pitchFamily="34" charset="0"/>
              <a:buChar char="•"/>
              <a:defRPr sz="2400" b="0" i="0">
                <a:solidFill>
                  <a:schemeClr val="accent4"/>
                </a:solidFill>
                <a:latin typeface="Arial" pitchFamily="34" charset="0"/>
                <a:cs typeface="Arial" pitchFamily="34" charset="0"/>
              </a:defRPr>
            </a:lvl2pPr>
            <a:lvl3pPr marL="822960" indent="-182880">
              <a:spcBef>
                <a:spcPts val="500"/>
              </a:spcBef>
              <a:buClr>
                <a:schemeClr val="accent2">
                  <a:lumMod val="40000"/>
                  <a:lumOff val="60000"/>
                </a:schemeClr>
              </a:buClr>
              <a:buFont typeface="Arial" pitchFamily="34" charset="0"/>
              <a:buChar char="•"/>
              <a:defRPr sz="2400" b="0" i="0">
                <a:solidFill>
                  <a:schemeClr val="accent4"/>
                </a:solidFill>
                <a:latin typeface="Arial" pitchFamily="34" charset="0"/>
                <a:cs typeface="Arial" pitchFamily="34" charset="0"/>
              </a:defRPr>
            </a:lvl3pPr>
            <a:lvl4pPr marL="822960" indent="-182880">
              <a:spcBef>
                <a:spcPts val="500"/>
              </a:spcBef>
              <a:buClr>
                <a:schemeClr val="accent2">
                  <a:lumMod val="40000"/>
                  <a:lumOff val="60000"/>
                </a:schemeClr>
              </a:buClr>
              <a:buFont typeface="Arial" pitchFamily="34" charset="0"/>
              <a:buChar char="•"/>
              <a:defRPr sz="2400" b="0" i="0">
                <a:solidFill>
                  <a:schemeClr val="accent4"/>
                </a:solidFill>
                <a:latin typeface="Arial" pitchFamily="34" charset="0"/>
                <a:cs typeface="Arial" pitchFamily="34" charset="0"/>
              </a:defRPr>
            </a:lvl4pPr>
            <a:lvl5pPr marL="822960" indent="-182880">
              <a:spcBef>
                <a:spcPts val="500"/>
              </a:spcBef>
              <a:buClr>
                <a:schemeClr val="accent2">
                  <a:lumMod val="40000"/>
                  <a:lumOff val="60000"/>
                </a:schemeClr>
              </a:buClr>
              <a:buFont typeface="Arial" pitchFamily="34" charset="0"/>
              <a:buChar char="•"/>
              <a:defRPr sz="2400" b="0" i="0">
                <a:solidFill>
                  <a:schemeClr val="accent4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609600" y="6565392"/>
            <a:ext cx="6197600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© 2016 Forrester Research, Inc. Reproduction Prohibited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088416"/>
      </p:ext>
    </p:extLst>
  </p:cSld>
  <p:clrMapOvr>
    <a:masterClrMapping/>
  </p:clrMapOvr>
  <p:hf sldNum="0" hd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solidFill>
          <a:srgbClr val="568C2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09600" y="457200"/>
            <a:ext cx="10972800" cy="5943600"/>
          </a:xfrm>
          <a:prstGeom prst="rect">
            <a:avLst/>
          </a:prstGeom>
          <a:solidFill>
            <a:srgbClr val="467F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A5D25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92480" y="2496312"/>
            <a:ext cx="10607040" cy="553998"/>
          </a:xfrm>
        </p:spPr>
        <p:txBody>
          <a:bodyPr anchor="b" anchorCtr="0"/>
          <a:lstStyle>
            <a:lvl1pPr>
              <a:lnSpc>
                <a:spcPct val="100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92480" y="3136392"/>
            <a:ext cx="10607040" cy="369332"/>
          </a:xfrm>
        </p:spPr>
        <p:txBody>
          <a:bodyPr lIns="0" tIns="0" rIns="0" bIns="0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792480" y="5568728"/>
            <a:ext cx="10607040" cy="679673"/>
          </a:xfrm>
        </p:spPr>
        <p:txBody>
          <a:bodyPr lIns="0" tIns="0" rIns="0" bIns="0" anchor="b" anchorCtr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0">
                <a:solidFill>
                  <a:srgbClr val="A5D25F"/>
                </a:solidFill>
                <a:latin typeface="Arial" pitchFamily="34" charset="0"/>
                <a:cs typeface="Arial" pitchFamily="34" charset="0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2000" b="0">
                <a:solidFill>
                  <a:srgbClr val="A5D25F"/>
                </a:solidFill>
                <a:latin typeface="Arial" pitchFamily="34" charset="0"/>
                <a:cs typeface="Arial" pitchFamily="34" charset="0"/>
              </a:defRPr>
            </a:lvl2pPr>
            <a:lvl3pPr marL="0" indent="0">
              <a:lnSpc>
                <a:spcPct val="125000"/>
              </a:lnSpc>
              <a:spcBef>
                <a:spcPts val="0"/>
              </a:spcBef>
              <a:buNone/>
              <a:defRPr sz="2000" b="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3pPr>
            <a:lvl4pPr marL="0" indent="0">
              <a:lnSpc>
                <a:spcPct val="125000"/>
              </a:lnSpc>
              <a:spcBef>
                <a:spcPts val="0"/>
              </a:spcBef>
              <a:buNone/>
              <a:defRPr sz="2000" b="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4pPr>
            <a:lvl5pPr marL="0" indent="0">
              <a:lnSpc>
                <a:spcPct val="125000"/>
              </a:lnSpc>
              <a:spcBef>
                <a:spcPts val="0"/>
              </a:spcBef>
              <a:buNone/>
              <a:defRPr sz="2000" b="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4" t="31381" r="45186" b="54244"/>
          <a:stretch/>
        </p:blipFill>
        <p:spPr>
          <a:xfrm>
            <a:off x="694946" y="533401"/>
            <a:ext cx="4080255" cy="504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702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9600" y="457200"/>
            <a:ext cx="10972800" cy="5943600"/>
          </a:xfrm>
          <a:prstGeom prst="rect">
            <a:avLst/>
          </a:prstGeom>
          <a:solidFill>
            <a:srgbClr val="1F1F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792480" y="2697480"/>
            <a:ext cx="4998720" cy="615553"/>
          </a:xfrm>
        </p:spPr>
        <p:txBody>
          <a:bodyPr lIns="0" tIns="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0" indent="0">
              <a:lnSpc>
                <a:spcPct val="125000"/>
              </a:lnSpc>
              <a:spcBef>
                <a:spcPts val="0"/>
              </a:spcBef>
              <a:buNone/>
              <a:defRPr sz="2000" b="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3pPr>
            <a:lvl4pPr marL="0" indent="0">
              <a:lnSpc>
                <a:spcPct val="125000"/>
              </a:lnSpc>
              <a:spcBef>
                <a:spcPts val="0"/>
              </a:spcBef>
              <a:buNone/>
              <a:defRPr sz="2000" b="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4pPr>
            <a:lvl5pPr marL="0" indent="0">
              <a:lnSpc>
                <a:spcPct val="125000"/>
              </a:lnSpc>
              <a:spcBef>
                <a:spcPts val="0"/>
              </a:spcBef>
              <a:buNone/>
              <a:defRPr sz="2000" b="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6400800" y="2697480"/>
            <a:ext cx="4998720" cy="615553"/>
          </a:xfrm>
        </p:spPr>
        <p:txBody>
          <a:bodyPr lIns="0" tIns="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0" indent="0">
              <a:lnSpc>
                <a:spcPct val="125000"/>
              </a:lnSpc>
              <a:spcBef>
                <a:spcPts val="0"/>
              </a:spcBef>
              <a:buNone/>
              <a:defRPr sz="2000" b="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3pPr>
            <a:lvl4pPr marL="0" indent="0">
              <a:lnSpc>
                <a:spcPct val="125000"/>
              </a:lnSpc>
              <a:spcBef>
                <a:spcPts val="0"/>
              </a:spcBef>
              <a:buNone/>
              <a:defRPr sz="2000" b="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4pPr>
            <a:lvl5pPr marL="0" indent="0">
              <a:lnSpc>
                <a:spcPct val="125000"/>
              </a:lnSpc>
              <a:spcBef>
                <a:spcPts val="0"/>
              </a:spcBef>
              <a:buNone/>
              <a:defRPr sz="2000" b="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92480" y="1676400"/>
            <a:ext cx="10607040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600" b="1" dirty="0">
                <a:solidFill>
                  <a:srgbClr val="A5D25F"/>
                </a:solidFill>
              </a:rPr>
              <a:t>Thank you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4" t="31381" r="45186" b="54244"/>
          <a:stretch/>
        </p:blipFill>
        <p:spPr>
          <a:xfrm>
            <a:off x="694946" y="5791201"/>
            <a:ext cx="4080255" cy="50439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656576" y="5888737"/>
            <a:ext cx="37592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3000" i="1" dirty="0">
                <a:solidFill>
                  <a:srgbClr val="999999"/>
                </a:solidFill>
                <a:latin typeface="Georgia" panose="02040502050405020303" pitchFamily="18" charset="0"/>
              </a:rPr>
              <a:t>forrester.com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792480" y="2225778"/>
            <a:ext cx="10607040" cy="55399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600" b="1" dirty="0">
                <a:solidFill>
                  <a:schemeClr val="accent1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056472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 with phot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9600" y="457200"/>
            <a:ext cx="10972800" cy="5943600"/>
          </a:xfrm>
          <a:prstGeom prst="rect">
            <a:avLst/>
          </a:prstGeom>
          <a:solidFill>
            <a:srgbClr val="1F1F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535680" y="2697480"/>
            <a:ext cx="4998720" cy="615553"/>
          </a:xfrm>
        </p:spPr>
        <p:txBody>
          <a:bodyPr lIns="0" tIns="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0" indent="0">
              <a:lnSpc>
                <a:spcPct val="125000"/>
              </a:lnSpc>
              <a:spcBef>
                <a:spcPts val="0"/>
              </a:spcBef>
              <a:buNone/>
              <a:defRPr sz="2000" b="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3pPr>
            <a:lvl4pPr marL="0" indent="0">
              <a:lnSpc>
                <a:spcPct val="125000"/>
              </a:lnSpc>
              <a:spcBef>
                <a:spcPts val="0"/>
              </a:spcBef>
              <a:buNone/>
              <a:defRPr sz="2000" b="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4pPr>
            <a:lvl5pPr marL="0" indent="0">
              <a:lnSpc>
                <a:spcPct val="125000"/>
              </a:lnSpc>
              <a:spcBef>
                <a:spcPts val="0"/>
              </a:spcBef>
              <a:buNone/>
              <a:defRPr sz="2000" b="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92480" y="1676400"/>
            <a:ext cx="10607040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3600" b="1" dirty="0">
                <a:solidFill>
                  <a:srgbClr val="A5D25F"/>
                </a:solidFill>
              </a:rPr>
              <a:t>Thank you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4" t="31381" r="45186" b="54244"/>
          <a:stretch/>
        </p:blipFill>
        <p:spPr>
          <a:xfrm>
            <a:off x="694946" y="5791201"/>
            <a:ext cx="4080255" cy="50439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656576" y="5888737"/>
            <a:ext cx="37592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US" sz="3000" i="1" dirty="0">
                <a:solidFill>
                  <a:srgbClr val="999999"/>
                </a:solidFill>
                <a:latin typeface="Georgia" panose="02040502050405020303" pitchFamily="18" charset="0"/>
              </a:rPr>
              <a:t>forrester.com</a:t>
            </a:r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92480" y="2743200"/>
            <a:ext cx="2133600" cy="1600200"/>
          </a:xfrm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0520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V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" t="6667" r="5000" b="6665"/>
          <a:stretch/>
        </p:blipFill>
        <p:spPr>
          <a:xfrm>
            <a:off x="609600" y="457201"/>
            <a:ext cx="10972800" cy="594359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9600" y="6565392"/>
            <a:ext cx="6197600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© 2016 Forrester Research, Inc. Reproduction Prohibited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  <p:sp>
        <p:nvSpPr>
          <p:cNvPr id="7" name="Title 3"/>
          <p:cNvSpPr txBox="1">
            <a:spLocks/>
          </p:cNvSpPr>
          <p:nvPr/>
        </p:nvSpPr>
        <p:spPr>
          <a:xfrm>
            <a:off x="792480" y="594360"/>
            <a:ext cx="6929120" cy="1163395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z="2800" b="0" dirty="0"/>
              <a:t>We work with business and technology leaders to develop customer-obsessed strategies that drive growth.</a:t>
            </a:r>
          </a:p>
        </p:txBody>
      </p:sp>
    </p:spTree>
    <p:extLst>
      <p:ext uri="{BB962C8B-B14F-4D97-AF65-F5344CB8AC3E}">
        <p14:creationId xmlns:p14="http://schemas.microsoft.com/office/powerpoint/2010/main" val="2983174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09600" y="457200"/>
            <a:ext cx="10972800" cy="5943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2" hasCustomPrompt="1"/>
          </p:nvPr>
        </p:nvSpPr>
        <p:spPr>
          <a:xfrm>
            <a:off x="792480" y="6142982"/>
            <a:ext cx="10607040" cy="184666"/>
          </a:xfrm>
        </p:spPr>
        <p:txBody>
          <a:bodyPr anchor="b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92480" y="1280160"/>
            <a:ext cx="4998720" cy="4754880"/>
          </a:xfrm>
        </p:spPr>
        <p:txBody>
          <a:bodyPr/>
          <a:lstStyle>
            <a:lvl1pPr marL="182880" indent="-182880"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400800" y="1280160"/>
            <a:ext cx="4998720" cy="4754880"/>
          </a:xfrm>
        </p:spPr>
        <p:txBody>
          <a:bodyPr/>
          <a:lstStyle>
            <a:lvl1pPr marL="182880" indent="-182880"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9600" y="6565392"/>
            <a:ext cx="6197600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© 2016 Forrester Research, Inc. Reproduction Prohibited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425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09600" y="457200"/>
            <a:ext cx="10972800" cy="5943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2" hasCustomPrompt="1"/>
          </p:nvPr>
        </p:nvSpPr>
        <p:spPr>
          <a:xfrm>
            <a:off x="792480" y="6139934"/>
            <a:ext cx="10607040" cy="184666"/>
          </a:xfrm>
        </p:spPr>
        <p:txBody>
          <a:bodyPr anchor="b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92480" y="1649492"/>
            <a:ext cx="5059680" cy="369332"/>
          </a:xfrm>
        </p:spPr>
        <p:txBody>
          <a:bodyPr anchor="b" anchorCtr="0">
            <a:spAutoFit/>
          </a:bodyPr>
          <a:lstStyle>
            <a:lvl1pPr marL="0" indent="0">
              <a:spcAft>
                <a:spcPts val="0"/>
              </a:spcAft>
              <a:buNone/>
              <a:defRPr sz="2400" b="1">
                <a:solidFill>
                  <a:schemeClr val="accent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792480" y="2103120"/>
            <a:ext cx="5059680" cy="3840480"/>
          </a:xfrm>
        </p:spPr>
        <p:txBody>
          <a:bodyPr/>
          <a:lstStyle>
            <a:lvl1pPr marL="182880" indent="-182880"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339840" y="1649492"/>
            <a:ext cx="5059680" cy="369332"/>
          </a:xfrm>
        </p:spPr>
        <p:txBody>
          <a:bodyPr anchor="b" anchorCtr="0">
            <a:spAutoFit/>
          </a:bodyPr>
          <a:lstStyle>
            <a:lvl1pPr marL="0" indent="0">
              <a:spcAft>
                <a:spcPts val="0"/>
              </a:spcAft>
              <a:buNone/>
              <a:defRPr sz="2400" b="1">
                <a:solidFill>
                  <a:schemeClr val="accent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339840" y="2103120"/>
            <a:ext cx="5059680" cy="3840480"/>
          </a:xfrm>
        </p:spPr>
        <p:txBody>
          <a:bodyPr/>
          <a:lstStyle>
            <a:lvl1pPr marL="182880" indent="-182880"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9600" y="6565392"/>
            <a:ext cx="6197600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© 2016 Forrester Research, Inc. Reproduction Prohibited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481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09600" y="457200"/>
            <a:ext cx="10972800" cy="5943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92480" y="1280161"/>
            <a:ext cx="3352800" cy="615553"/>
          </a:xfrm>
        </p:spPr>
        <p:txBody>
          <a:bodyPr anchor="b" anchorCtr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000" b="1">
                <a:solidFill>
                  <a:schemeClr val="accent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792480" y="2103120"/>
            <a:ext cx="3352800" cy="4114800"/>
          </a:xfrm>
        </p:spPr>
        <p:txBody>
          <a:bodyPr/>
          <a:lstStyle>
            <a:lvl1pPr marL="182880" indent="-182880">
              <a:spcBef>
                <a:spcPts val="0"/>
              </a:spcBef>
              <a:buClr>
                <a:schemeClr val="accent1"/>
              </a:buClr>
              <a:buFont typeface="Arial" pitchFamily="34" charset="0"/>
              <a:buChar char="•"/>
              <a:defRPr sz="1800">
                <a:solidFill>
                  <a:schemeClr val="tx1"/>
                </a:solidFill>
              </a:defRPr>
            </a:lvl1pPr>
            <a:lvl2pPr marL="182880" indent="-182880">
              <a:spcBef>
                <a:spcPts val="0"/>
              </a:spcBef>
              <a:buClr>
                <a:schemeClr val="accent1"/>
              </a:buClr>
              <a:buFont typeface="Arial" pitchFamily="34" charset="0"/>
              <a:buChar char="•"/>
              <a:defRPr sz="1800">
                <a:solidFill>
                  <a:schemeClr val="tx1"/>
                </a:solidFill>
              </a:defRPr>
            </a:lvl2pPr>
            <a:lvl3pPr marL="182880" indent="-182880">
              <a:spcBef>
                <a:spcPts val="0"/>
              </a:spcBef>
              <a:buClr>
                <a:schemeClr val="accent1"/>
              </a:buClr>
              <a:buFont typeface="Arial" pitchFamily="34" charset="0"/>
              <a:buChar char="•"/>
              <a:defRPr sz="1800">
                <a:solidFill>
                  <a:schemeClr val="tx1"/>
                </a:solidFill>
              </a:defRPr>
            </a:lvl3pPr>
            <a:lvl4pPr marL="182880" indent="-182880">
              <a:spcBef>
                <a:spcPts val="0"/>
              </a:spcBef>
              <a:buClr>
                <a:schemeClr val="accent1"/>
              </a:buClr>
              <a:buFont typeface="Arial" pitchFamily="34" charset="0"/>
              <a:buChar char="•"/>
              <a:defRPr sz="1800">
                <a:solidFill>
                  <a:schemeClr val="tx1"/>
                </a:solidFill>
              </a:defRPr>
            </a:lvl4pPr>
            <a:lvl5pPr marL="182880" indent="-182880">
              <a:spcBef>
                <a:spcPts val="0"/>
              </a:spcBef>
              <a:buClr>
                <a:schemeClr val="accent1"/>
              </a:buClr>
              <a:buFont typeface="Arial" pitchFamily="34" charset="0"/>
              <a:buChar char="•"/>
              <a:defRPr sz="18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425696" y="1280161"/>
            <a:ext cx="3352800" cy="615553"/>
          </a:xfrm>
        </p:spPr>
        <p:txBody>
          <a:bodyPr anchor="b" anchorCtr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000" b="1">
                <a:solidFill>
                  <a:schemeClr val="accent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425696" y="2103120"/>
            <a:ext cx="3352800" cy="4114800"/>
          </a:xfrm>
        </p:spPr>
        <p:txBody>
          <a:bodyPr/>
          <a:lstStyle>
            <a:lvl1pPr marL="182880" indent="-182880">
              <a:spcBef>
                <a:spcPts val="0"/>
              </a:spcBef>
              <a:buClr>
                <a:schemeClr val="accent1"/>
              </a:buClr>
              <a:buFont typeface="Arial" pitchFamily="34" charset="0"/>
              <a:buChar char="•"/>
              <a:defRPr sz="1800">
                <a:solidFill>
                  <a:schemeClr val="tx1"/>
                </a:solidFill>
              </a:defRPr>
            </a:lvl1pPr>
            <a:lvl2pPr marL="182880" indent="-182880">
              <a:spcBef>
                <a:spcPts val="0"/>
              </a:spcBef>
              <a:buClr>
                <a:schemeClr val="accent1"/>
              </a:buClr>
              <a:buFont typeface="Arial" pitchFamily="34" charset="0"/>
              <a:buChar char="•"/>
              <a:defRPr sz="1800">
                <a:solidFill>
                  <a:schemeClr val="tx1"/>
                </a:solidFill>
              </a:defRPr>
            </a:lvl2pPr>
            <a:lvl3pPr marL="182880" indent="-182880">
              <a:spcBef>
                <a:spcPts val="0"/>
              </a:spcBef>
              <a:buClr>
                <a:schemeClr val="accent1"/>
              </a:buClr>
              <a:buFont typeface="Arial" pitchFamily="34" charset="0"/>
              <a:buChar char="•"/>
              <a:defRPr sz="1800">
                <a:solidFill>
                  <a:schemeClr val="tx1"/>
                </a:solidFill>
              </a:defRPr>
            </a:lvl3pPr>
            <a:lvl4pPr marL="182880" indent="-182880">
              <a:spcBef>
                <a:spcPts val="0"/>
              </a:spcBef>
              <a:buClr>
                <a:schemeClr val="accent1"/>
              </a:buClr>
              <a:buFont typeface="Arial" pitchFamily="34" charset="0"/>
              <a:buChar char="•"/>
              <a:defRPr sz="1800">
                <a:solidFill>
                  <a:schemeClr val="tx1"/>
                </a:solidFill>
              </a:defRPr>
            </a:lvl4pPr>
            <a:lvl5pPr marL="182880" indent="-182880">
              <a:spcBef>
                <a:spcPts val="0"/>
              </a:spcBef>
              <a:buClr>
                <a:schemeClr val="accent1"/>
              </a:buClr>
              <a:buFont typeface="Arial" pitchFamily="34" charset="0"/>
              <a:buChar char="•"/>
              <a:defRPr sz="18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8046720" y="1280161"/>
            <a:ext cx="3352800" cy="615553"/>
          </a:xfrm>
        </p:spPr>
        <p:txBody>
          <a:bodyPr anchor="b" anchorCtr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000" b="1">
                <a:solidFill>
                  <a:schemeClr val="accent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Content Placeholder 5"/>
          <p:cNvSpPr>
            <a:spLocks noGrp="1"/>
          </p:cNvSpPr>
          <p:nvPr>
            <p:ph sz="quarter" idx="14" hasCustomPrompt="1"/>
          </p:nvPr>
        </p:nvSpPr>
        <p:spPr>
          <a:xfrm>
            <a:off x="8046720" y="2103120"/>
            <a:ext cx="3352800" cy="4114800"/>
          </a:xfrm>
        </p:spPr>
        <p:txBody>
          <a:bodyPr/>
          <a:lstStyle>
            <a:lvl1pPr marL="182880" indent="-182880">
              <a:spcBef>
                <a:spcPts val="0"/>
              </a:spcBef>
              <a:buClr>
                <a:schemeClr val="accent1"/>
              </a:buClr>
              <a:buFont typeface="Arial" pitchFamily="34" charset="0"/>
              <a:buChar char="•"/>
              <a:defRPr sz="1800">
                <a:solidFill>
                  <a:schemeClr val="tx1"/>
                </a:solidFill>
              </a:defRPr>
            </a:lvl1pPr>
            <a:lvl2pPr marL="182880" indent="-182880">
              <a:spcBef>
                <a:spcPts val="0"/>
              </a:spcBef>
              <a:buClr>
                <a:schemeClr val="accent1"/>
              </a:buClr>
              <a:buFont typeface="Arial" pitchFamily="34" charset="0"/>
              <a:buChar char="•"/>
              <a:defRPr sz="1800" b="0">
                <a:solidFill>
                  <a:schemeClr val="tx1"/>
                </a:solidFill>
              </a:defRPr>
            </a:lvl2pPr>
            <a:lvl3pPr marL="182880" indent="-182880">
              <a:spcBef>
                <a:spcPts val="0"/>
              </a:spcBef>
              <a:buClr>
                <a:schemeClr val="accent1"/>
              </a:buClr>
              <a:buFont typeface="Arial" pitchFamily="34" charset="0"/>
              <a:buChar char="•"/>
              <a:defRPr sz="1800">
                <a:solidFill>
                  <a:schemeClr val="tx1"/>
                </a:solidFill>
              </a:defRPr>
            </a:lvl3pPr>
            <a:lvl4pPr marL="182880" indent="-182880">
              <a:spcBef>
                <a:spcPts val="0"/>
              </a:spcBef>
              <a:buClr>
                <a:schemeClr val="accent1"/>
              </a:buClr>
              <a:buFont typeface="Arial" pitchFamily="34" charset="0"/>
              <a:buChar char="•"/>
              <a:defRPr sz="1800">
                <a:solidFill>
                  <a:schemeClr val="tx1"/>
                </a:solidFill>
              </a:defRPr>
            </a:lvl4pPr>
            <a:lvl5pPr marL="182880" indent="-182880">
              <a:spcBef>
                <a:spcPts val="0"/>
              </a:spcBef>
              <a:buClr>
                <a:schemeClr val="accent1"/>
              </a:buClr>
              <a:buFont typeface="Arial" pitchFamily="34" charset="0"/>
              <a:buChar char="•"/>
              <a:defRPr sz="18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09600" y="6565392"/>
            <a:ext cx="6197600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© 2016 Forrester Research, Inc. Reproduction Prohibited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968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09600" y="457200"/>
            <a:ext cx="10972800" cy="5943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2" hasCustomPrompt="1"/>
          </p:nvPr>
        </p:nvSpPr>
        <p:spPr>
          <a:xfrm>
            <a:off x="792480" y="6142982"/>
            <a:ext cx="10607040" cy="184666"/>
          </a:xfrm>
        </p:spPr>
        <p:txBody>
          <a:bodyPr anchor="b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2480" y="594360"/>
            <a:ext cx="10607040" cy="443198"/>
          </a:xfrm>
        </p:spPr>
        <p:txBody>
          <a:bodyPr anchor="t" anchorCtr="0"/>
          <a:lstStyle>
            <a:lvl1pPr algn="l">
              <a:defRPr sz="32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486400" y="1280160"/>
            <a:ext cx="5913120" cy="4754880"/>
          </a:xfrm>
        </p:spPr>
        <p:txBody>
          <a:bodyPr/>
          <a:lstStyle>
            <a:lvl1pPr marL="182880" indent="-182880">
              <a:spcBef>
                <a:spcPts val="500"/>
              </a:spcBef>
              <a:buSzPct val="100000"/>
              <a:buFont typeface="Arial Black" pitchFamily="34" charset="0"/>
              <a:buChar char="›"/>
              <a:defRPr sz="2400">
                <a:latin typeface="Arial" pitchFamily="34" charset="0"/>
                <a:cs typeface="Arial" pitchFamily="34" charset="0"/>
              </a:defRPr>
            </a:lvl1pPr>
            <a:lvl2pPr marL="822960" indent="-182880">
              <a:buClr>
                <a:schemeClr val="accent1"/>
              </a:buClr>
              <a:buFont typeface="Arial" pitchFamily="34" charset="0"/>
              <a:buChar char="•"/>
              <a:defRPr sz="2000">
                <a:latin typeface="Arial" pitchFamily="34" charset="0"/>
                <a:cs typeface="Arial" pitchFamily="34" charset="0"/>
              </a:defRPr>
            </a:lvl2pPr>
            <a:lvl3pPr marL="1371600" indent="-182880">
              <a:buClr>
                <a:schemeClr val="tx2"/>
              </a:buClr>
              <a:buFont typeface="Arial" pitchFamily="34" charset="0"/>
              <a:buChar char="›"/>
              <a:defRPr sz="2000">
                <a:latin typeface="Arial" pitchFamily="34" charset="0"/>
                <a:cs typeface="Arial" pitchFamily="34" charset="0"/>
              </a:defRPr>
            </a:lvl3pPr>
            <a:lvl4pPr marL="1371600" indent="-182880">
              <a:buClr>
                <a:schemeClr val="tx2"/>
              </a:buClr>
              <a:buFont typeface="Arial" pitchFamily="34" charset="0"/>
              <a:buChar char="›"/>
              <a:defRPr sz="2000">
                <a:latin typeface="Arial" pitchFamily="34" charset="0"/>
                <a:cs typeface="Arial" pitchFamily="34" charset="0"/>
              </a:defRPr>
            </a:lvl4pPr>
            <a:lvl5pPr marL="1371600" indent="-182880">
              <a:buClr>
                <a:schemeClr val="tx2"/>
              </a:buClr>
              <a:buFont typeface="Arial" pitchFamily="34" charset="0"/>
              <a:buChar char="›"/>
              <a:defRPr sz="2000">
                <a:latin typeface="Arial" pitchFamily="34" charset="0"/>
                <a:cs typeface="Arial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792480" y="1280160"/>
            <a:ext cx="4389120" cy="4754880"/>
          </a:xfrm>
        </p:spPr>
        <p:txBody>
          <a:bodyPr/>
          <a:lstStyle>
            <a:lvl1pPr marL="182880" indent="-182880">
              <a:spcBef>
                <a:spcPts val="500"/>
              </a:spcBef>
              <a:buClr>
                <a:schemeClr val="accent1"/>
              </a:buClr>
              <a:buSzPct val="100000"/>
              <a:buFont typeface="Arial Black" pitchFamily="34" charset="0"/>
              <a:buChar char="›"/>
              <a:defRPr sz="24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9600" y="6565392"/>
            <a:ext cx="6197600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© 2016 Forrester Research, Inc. Reproduction Prohibited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491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tally 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1016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63296" y="463296"/>
            <a:ext cx="11277600" cy="59375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A5D25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594360"/>
            <a:ext cx="10972800" cy="590931"/>
          </a:xfrm>
        </p:spPr>
        <p:txBody>
          <a:bodyPr/>
          <a:lstStyle>
            <a:lvl1pPr>
              <a:defRPr sz="4267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09600" y="1280160"/>
            <a:ext cx="10972800" cy="4974336"/>
          </a:xfrm>
        </p:spPr>
        <p:txBody>
          <a:bodyPr/>
          <a:lstStyle>
            <a:lvl1pPr marL="243834" indent="-243834">
              <a:buFont typeface="Arial Black" pitchFamily="34" charset="0"/>
              <a:buChar char="›"/>
              <a:defRPr sz="3733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097253" indent="-243834">
              <a:buClr>
                <a:schemeClr val="accent1"/>
              </a:buClr>
              <a:buFont typeface="Arial" pitchFamily="34" charset="0"/>
              <a:buChar char="•"/>
              <a:defRPr sz="32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828754" indent="-243834">
              <a:buClr>
                <a:schemeClr val="tx2"/>
              </a:buClr>
              <a:buFont typeface="Arial" pitchFamily="34" charset="0"/>
              <a:buChar char="›"/>
              <a:defRPr sz="2667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828754" indent="-243834">
              <a:buClr>
                <a:schemeClr val="tx2"/>
              </a:buClr>
              <a:buFont typeface="Arial" pitchFamily="34" charset="0"/>
              <a:buChar char="›"/>
              <a:defRPr sz="2667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754" indent="-243834">
              <a:buClr>
                <a:schemeClr val="tx2"/>
              </a:buClr>
              <a:buFont typeface="Arial" pitchFamily="34" charset="0"/>
              <a:buChar char="›"/>
              <a:defRPr sz="2667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3296" y="6565392"/>
            <a:ext cx="61976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© 2016 Forrester Research, Inc. Reproduction Prohibited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302496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800"/>
              </a:spcAft>
            </a:pPr>
            <a:fld id="{AE37EF82-0B25-4B89-B1EA-AE4F268844BE}" type="slidenum">
              <a:rPr lang="en-US" sz="1000" smtClean="0">
                <a:solidFill>
                  <a:schemeClr val="tx2"/>
                </a:solidFill>
              </a:rPr>
              <a:pPr algn="r">
                <a:spcAft>
                  <a:spcPts val="800"/>
                </a:spcAft>
              </a:pPr>
              <a:t>‹#›</a:t>
            </a:fld>
            <a:endParaRPr lang="en-US" sz="100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556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2480" y="2225778"/>
            <a:ext cx="10607040" cy="553998"/>
          </a:xfrm>
        </p:spPr>
        <p:txBody>
          <a:bodyPr anchor="b" anchorCtr="0">
            <a:spAutoFit/>
          </a:bodyPr>
          <a:lstStyle>
            <a:lvl1pPr algn="l">
              <a:lnSpc>
                <a:spcPct val="100000"/>
              </a:lnSpc>
              <a:defRPr sz="3600" b="1" cap="none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92480" y="2971801"/>
            <a:ext cx="10607040" cy="492443"/>
          </a:xfrm>
        </p:spPr>
        <p:txBody>
          <a:bodyPr anchor="t" anchorCtr="0">
            <a:spAutoFit/>
          </a:bodyPr>
          <a:lstStyle>
            <a:lvl1pPr marL="0" indent="0">
              <a:buNone/>
              <a:defRPr sz="3200" b="0" i="1">
                <a:solidFill>
                  <a:schemeClr val="tx2"/>
                </a:solidFill>
                <a:latin typeface="Georgia" pitchFamily="18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609600" y="6565392"/>
            <a:ext cx="6197600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© 2016 Forrester Research, Inc. Reproduction Prohibited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431747"/>
      </p:ext>
    </p:extLst>
  </p:cSld>
  <p:clrMapOvr>
    <a:masterClrMapping/>
  </p:clrMapOvr>
  <p:hf sldNum="0" hd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- first instan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63296" y="463296"/>
            <a:ext cx="11277600" cy="59375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A5D25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594360"/>
            <a:ext cx="10972800" cy="59093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219200" y="1706880"/>
            <a:ext cx="9753600" cy="4547616"/>
          </a:xfrm>
        </p:spPr>
        <p:txBody>
          <a:bodyPr/>
          <a:lstStyle>
            <a:lvl1pPr marL="365751" indent="-365751">
              <a:spcBef>
                <a:spcPts val="1333"/>
              </a:spcBef>
              <a:buClr>
                <a:schemeClr val="accent1"/>
              </a:buClr>
              <a:buSzPct val="100000"/>
              <a:buFont typeface="Arial Black" pitchFamily="34" charset="0"/>
              <a:buChar char="›"/>
              <a:defRPr sz="4267" b="0" i="1">
                <a:solidFill>
                  <a:schemeClr val="tx1"/>
                </a:solidFill>
                <a:latin typeface="Georgia" pitchFamily="18" charset="0"/>
                <a:cs typeface="Adobe Arabic" pitchFamily="18" charset="-78"/>
              </a:defRPr>
            </a:lvl1pPr>
            <a:lvl2pPr marL="1097253" indent="-243834">
              <a:spcBef>
                <a:spcPts val="667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32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097253" indent="-243834">
              <a:spcBef>
                <a:spcPts val="667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32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097253" indent="-243834">
              <a:spcBef>
                <a:spcPts val="667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32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097253" indent="-243834">
              <a:spcBef>
                <a:spcPts val="667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32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3296" y="6565392"/>
            <a:ext cx="61976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© 2016 Forrester Research, Inc. Reproduction Prohibited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302496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800"/>
              </a:spcAft>
            </a:pPr>
            <a:fld id="{AE37EF82-0B25-4B89-B1EA-AE4F268844BE}" type="slidenum">
              <a:rPr lang="en-US" sz="1000" smtClean="0">
                <a:solidFill>
                  <a:schemeClr val="tx2"/>
                </a:solidFill>
              </a:rPr>
              <a:pPr algn="r">
                <a:spcAft>
                  <a:spcPts val="800"/>
                </a:spcAft>
              </a:pPr>
              <a:t>‹#›</a:t>
            </a:fld>
            <a:endParaRPr lang="en-US" sz="1000" dirty="0" err="1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417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- instance 2+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63296" y="463296"/>
            <a:ext cx="11277600" cy="59375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A5D25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594360"/>
            <a:ext cx="10972800" cy="59093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219200" y="1706880"/>
            <a:ext cx="9753600" cy="4547616"/>
          </a:xfrm>
        </p:spPr>
        <p:txBody>
          <a:bodyPr/>
          <a:lstStyle>
            <a:lvl1pPr marL="365751" indent="-365751">
              <a:spcBef>
                <a:spcPts val="1333"/>
              </a:spcBef>
              <a:buClr>
                <a:schemeClr val="accent2">
                  <a:lumMod val="40000"/>
                  <a:lumOff val="60000"/>
                </a:schemeClr>
              </a:buClr>
              <a:buSzPct val="100000"/>
              <a:buFont typeface="Arial Black" pitchFamily="34" charset="0"/>
              <a:buChar char="›"/>
              <a:defRPr sz="4267" b="0" i="1">
                <a:solidFill>
                  <a:schemeClr val="accent4"/>
                </a:solidFill>
                <a:latin typeface="Georgia" pitchFamily="18" charset="0"/>
                <a:cs typeface="Adobe Arabic" pitchFamily="18" charset="-78"/>
              </a:defRPr>
            </a:lvl1pPr>
            <a:lvl2pPr marL="1097253" indent="-243834">
              <a:spcBef>
                <a:spcPts val="667"/>
              </a:spcBef>
              <a:buClr>
                <a:schemeClr val="accent2">
                  <a:lumMod val="40000"/>
                  <a:lumOff val="60000"/>
                </a:schemeClr>
              </a:buClr>
              <a:buFont typeface="Arial" pitchFamily="34" charset="0"/>
              <a:buChar char="•"/>
              <a:defRPr sz="3200" b="0" i="0">
                <a:solidFill>
                  <a:schemeClr val="accent4"/>
                </a:solidFill>
                <a:latin typeface="Arial" pitchFamily="34" charset="0"/>
                <a:cs typeface="Arial" pitchFamily="34" charset="0"/>
              </a:defRPr>
            </a:lvl2pPr>
            <a:lvl3pPr marL="1097253" indent="-243834">
              <a:spcBef>
                <a:spcPts val="667"/>
              </a:spcBef>
              <a:buClr>
                <a:schemeClr val="accent2">
                  <a:lumMod val="40000"/>
                  <a:lumOff val="60000"/>
                </a:schemeClr>
              </a:buClr>
              <a:buFont typeface="Arial" pitchFamily="34" charset="0"/>
              <a:buChar char="•"/>
              <a:defRPr sz="3200" b="0" i="0">
                <a:solidFill>
                  <a:schemeClr val="accent4"/>
                </a:solidFill>
                <a:latin typeface="Arial" pitchFamily="34" charset="0"/>
                <a:cs typeface="Arial" pitchFamily="34" charset="0"/>
              </a:defRPr>
            </a:lvl3pPr>
            <a:lvl4pPr marL="1097253" indent="-243834">
              <a:spcBef>
                <a:spcPts val="667"/>
              </a:spcBef>
              <a:buClr>
                <a:schemeClr val="accent2">
                  <a:lumMod val="40000"/>
                  <a:lumOff val="60000"/>
                </a:schemeClr>
              </a:buClr>
              <a:buFont typeface="Arial" pitchFamily="34" charset="0"/>
              <a:buChar char="•"/>
              <a:defRPr sz="3200" b="0" i="0">
                <a:solidFill>
                  <a:schemeClr val="accent4"/>
                </a:solidFill>
                <a:latin typeface="Arial" pitchFamily="34" charset="0"/>
                <a:cs typeface="Arial" pitchFamily="34" charset="0"/>
              </a:defRPr>
            </a:lvl4pPr>
            <a:lvl5pPr marL="1097253" indent="-243834">
              <a:spcBef>
                <a:spcPts val="667"/>
              </a:spcBef>
              <a:buClr>
                <a:schemeClr val="accent2">
                  <a:lumMod val="40000"/>
                  <a:lumOff val="60000"/>
                </a:schemeClr>
              </a:buClr>
              <a:buFont typeface="Arial" pitchFamily="34" charset="0"/>
              <a:buChar char="•"/>
              <a:defRPr sz="3200" b="0" i="0">
                <a:solidFill>
                  <a:schemeClr val="accent4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3296" y="6565392"/>
            <a:ext cx="61976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© 2016 Forrester Research, Inc. Reproduction Prohibited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302496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800"/>
              </a:spcAft>
            </a:pPr>
            <a:fld id="{AE37EF82-0B25-4B89-B1EA-AE4F268844BE}" type="slidenum">
              <a:rPr lang="en-US" sz="1000" smtClean="0">
                <a:solidFill>
                  <a:schemeClr val="tx2"/>
                </a:solidFill>
              </a:rPr>
              <a:pPr algn="r">
                <a:spcAft>
                  <a:spcPts val="800"/>
                </a:spcAft>
              </a:pPr>
              <a:t>‹#›</a:t>
            </a:fld>
            <a:endParaRPr lang="en-US" sz="1000" dirty="0" err="1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033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568C2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63296" y="463296"/>
            <a:ext cx="11277600" cy="5937504"/>
          </a:xfrm>
          <a:prstGeom prst="rect">
            <a:avLst/>
          </a:prstGeom>
          <a:solidFill>
            <a:srgbClr val="467F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A5D25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2480" y="2450592"/>
            <a:ext cx="10607040" cy="738664"/>
          </a:xfrm>
        </p:spPr>
        <p:txBody>
          <a:bodyPr anchor="b" anchorCtr="0">
            <a:spAutoFit/>
          </a:bodyPr>
          <a:lstStyle>
            <a:lvl1pPr algn="l">
              <a:lnSpc>
                <a:spcPct val="100000"/>
              </a:lnSpc>
              <a:defRPr sz="4800" b="1" cap="none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92480" y="3243074"/>
            <a:ext cx="10607040" cy="656591"/>
          </a:xfrm>
        </p:spPr>
        <p:txBody>
          <a:bodyPr anchor="t" anchorCtr="0">
            <a:spAutoFit/>
          </a:bodyPr>
          <a:lstStyle>
            <a:lvl1pPr marL="0" indent="0">
              <a:buNone/>
              <a:defRPr sz="4267" b="0" i="1">
                <a:solidFill>
                  <a:schemeClr val="bg1"/>
                </a:solidFill>
                <a:latin typeface="Georgia" pitchFamily="18" charset="0"/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3296" y="6565392"/>
            <a:ext cx="61976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rgbClr val="333333"/>
                </a:solidFill>
                <a:latin typeface="Arial" pitchFamily="34" charset="0"/>
                <a:cs typeface="Arial" pitchFamily="34" charset="0"/>
              </a:rPr>
              <a:t>© 2016 Forrester Research, Inc. Reproduction Prohibited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302496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800"/>
              </a:spcAft>
            </a:pPr>
            <a:fld id="{AE37EF82-0B25-4B89-B1EA-AE4F268844BE}" type="slidenum">
              <a:rPr lang="en-US" sz="1000" smtClean="0">
                <a:solidFill>
                  <a:srgbClr val="333333"/>
                </a:solidFill>
              </a:rPr>
              <a:pPr algn="r">
                <a:spcAft>
                  <a:spcPts val="800"/>
                </a:spcAft>
              </a:pPr>
              <a:t>‹#›</a:t>
            </a:fld>
            <a:endParaRPr lang="en-US" sz="1000" dirty="0" err="1">
              <a:solidFill>
                <a:srgbClr val="333333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5547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63296" y="463296"/>
            <a:ext cx="11277600" cy="59375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A5D25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594360"/>
            <a:ext cx="10972800" cy="59093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09600" y="1219200"/>
            <a:ext cx="10972800" cy="381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Tx/>
              <a:buNone/>
              <a:defRPr sz="2133" b="1">
                <a:solidFill>
                  <a:schemeClr val="accent1"/>
                </a:solidFill>
                <a:latin typeface="Arial" pitchFamily="34" charset="0"/>
                <a:cs typeface="Arial" pitchFamily="34" charset="0"/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FontTx/>
              <a:buNone/>
              <a:defRPr sz="2133" b="1">
                <a:solidFill>
                  <a:schemeClr val="accent1"/>
                </a:solidFill>
                <a:latin typeface="Arial" pitchFamily="34" charset="0"/>
                <a:cs typeface="Arial" pitchFamily="34" charset="0"/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FontTx/>
              <a:buNone/>
              <a:defRPr sz="2133" b="1">
                <a:solidFill>
                  <a:schemeClr val="accent1"/>
                </a:solidFill>
                <a:latin typeface="Arial" pitchFamily="34" charset="0"/>
                <a:cs typeface="Arial" pitchFamily="34" charset="0"/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FontTx/>
              <a:buNone/>
              <a:defRPr sz="2133" b="1">
                <a:solidFill>
                  <a:schemeClr val="accent1"/>
                </a:solidFill>
                <a:latin typeface="Arial" pitchFamily="34" charset="0"/>
                <a:cs typeface="Arial" pitchFamily="34" charset="0"/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FontTx/>
              <a:buNone/>
              <a:defRPr sz="2133" b="1">
                <a:solidFill>
                  <a:schemeClr val="accent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 hasCustomPrompt="1"/>
          </p:nvPr>
        </p:nvSpPr>
        <p:spPr>
          <a:xfrm>
            <a:off x="609600" y="1706880"/>
            <a:ext cx="10972800" cy="4566920"/>
          </a:xfrm>
        </p:spPr>
        <p:txBody>
          <a:bodyPr/>
          <a:lstStyle>
            <a:lvl1pPr marL="243834" indent="-243834">
              <a:buFont typeface="Arial Black" pitchFamily="34" charset="0"/>
              <a:buChar char="›"/>
              <a:defRPr sz="3733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097253" indent="-243834">
              <a:buClr>
                <a:schemeClr val="accent1"/>
              </a:buClr>
              <a:buFont typeface="Arial" pitchFamily="34" charset="0"/>
              <a:buChar char="•"/>
              <a:defRPr sz="32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828754" indent="-243834">
              <a:buClr>
                <a:schemeClr val="tx2"/>
              </a:buClr>
              <a:buFont typeface="Arial" pitchFamily="34" charset="0"/>
              <a:buChar char="›"/>
              <a:defRPr sz="2667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828754" indent="-243834">
              <a:buClr>
                <a:schemeClr val="tx2"/>
              </a:buClr>
              <a:buFont typeface="Arial" pitchFamily="34" charset="0"/>
              <a:buChar char="›"/>
              <a:defRPr sz="2667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754" indent="-243834">
              <a:buClr>
                <a:schemeClr val="tx2"/>
              </a:buClr>
              <a:buFont typeface="Arial" pitchFamily="34" charset="0"/>
              <a:buChar char="›"/>
              <a:defRPr sz="2667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63296" y="6565392"/>
            <a:ext cx="61976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© 2016 Forrester Research, Inc. Reproduction Prohibited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302496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800"/>
              </a:spcAft>
            </a:pPr>
            <a:fld id="{AE37EF82-0B25-4B89-B1EA-AE4F268844BE}" type="slidenum">
              <a:rPr lang="en-US" sz="1000" smtClean="0">
                <a:solidFill>
                  <a:schemeClr val="tx2"/>
                </a:solidFill>
              </a:rPr>
              <a:pPr algn="r">
                <a:spcAft>
                  <a:spcPts val="800"/>
                </a:spcAft>
              </a:pPr>
              <a:t>‹#›</a:t>
            </a:fld>
            <a:endParaRPr lang="en-US" sz="100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876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63296" y="463296"/>
            <a:ext cx="11277600" cy="59375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A5D25F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09600" y="2057400"/>
            <a:ext cx="10972800" cy="3911600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3200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09600" y="1280160"/>
            <a:ext cx="10972800" cy="3016339"/>
          </a:xfrm>
        </p:spPr>
        <p:txBody>
          <a:bodyPr>
            <a:spAutoFit/>
          </a:bodyPr>
          <a:lstStyle>
            <a:lvl1pPr marL="243834" indent="-243834">
              <a:spcAft>
                <a:spcPts val="667"/>
              </a:spcAft>
              <a:buClr>
                <a:schemeClr val="accent1"/>
              </a:buClr>
              <a:buSzPct val="100000"/>
              <a:buFont typeface="Arial Black" pitchFamily="34" charset="0"/>
              <a:buChar char="›"/>
              <a:defRPr sz="3733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097253" indent="-243834">
              <a:spcAft>
                <a:spcPts val="667"/>
              </a:spcAft>
              <a:buClr>
                <a:schemeClr val="accent1"/>
              </a:buClr>
              <a:buFont typeface="Arial" pitchFamily="34" charset="0"/>
              <a:buChar char="•"/>
              <a:defRPr sz="3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828754" indent="-243834">
              <a:spcAft>
                <a:spcPts val="667"/>
              </a:spcAft>
              <a:buClr>
                <a:schemeClr val="tx2"/>
              </a:buClr>
              <a:buFont typeface="Arial" pitchFamily="34" charset="0"/>
              <a:buChar char="›"/>
              <a:defRPr sz="2667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828754" indent="-243834">
              <a:spcAft>
                <a:spcPts val="667"/>
              </a:spcAft>
              <a:buClr>
                <a:schemeClr val="tx2"/>
              </a:buClr>
              <a:buFont typeface="Arial" pitchFamily="34" charset="0"/>
              <a:buChar char="›"/>
              <a:defRPr sz="2667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828754" indent="-243834">
              <a:spcAft>
                <a:spcPts val="667"/>
              </a:spcAft>
              <a:buClr>
                <a:schemeClr val="tx2"/>
              </a:buClr>
              <a:buFont typeface="Arial" pitchFamily="34" charset="0"/>
              <a:buChar char="›"/>
              <a:defRPr sz="2667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594360"/>
            <a:ext cx="10972800" cy="59093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3296" y="6565392"/>
            <a:ext cx="61976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© 2016 Forrester Research, Inc. Reproduction Prohibited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302496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800"/>
              </a:spcAft>
            </a:pPr>
            <a:fld id="{AE37EF82-0B25-4B89-B1EA-AE4F268844BE}" type="slidenum">
              <a:rPr lang="en-US" sz="1000" smtClean="0">
                <a:solidFill>
                  <a:schemeClr val="tx2"/>
                </a:solidFill>
              </a:rPr>
              <a:pPr algn="r">
                <a:spcAft>
                  <a:spcPts val="800"/>
                </a:spcAft>
              </a:pPr>
              <a:t>‹#›</a:t>
            </a:fld>
            <a:endParaRPr lang="en-US" sz="1000" dirty="0" err="1">
              <a:solidFill>
                <a:schemeClr val="tx2"/>
              </a:solidFill>
            </a:endParaRP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09600" y="6081427"/>
            <a:ext cx="10972800" cy="246221"/>
          </a:xfrm>
        </p:spPr>
        <p:txBody>
          <a:bodyPr wrap="square" anchor="b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6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411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-slide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463296" y="457202"/>
            <a:ext cx="11277600" cy="1118319"/>
          </a:xfrm>
          <a:solidFill>
            <a:schemeClr val="tx1">
              <a:alpha val="70000"/>
            </a:schemeClr>
          </a:solidFill>
        </p:spPr>
        <p:txBody>
          <a:bodyPr lIns="137160" tIns="228600" rIns="137160" bIns="22860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4267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0">
              <a:buFontTx/>
              <a:buNone/>
              <a:defRPr sz="3200" b="1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3200" b="1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3200" b="1">
                <a:solidFill>
                  <a:schemeClr val="bg1"/>
                </a:solidFill>
              </a:defRPr>
            </a:lvl4pPr>
            <a:lvl5pPr marL="0" indent="0">
              <a:buFontTx/>
              <a:buNone/>
              <a:defRPr sz="3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463296" y="2869843"/>
            <a:ext cx="11277600" cy="1118319"/>
          </a:xfrm>
          <a:solidFill>
            <a:schemeClr val="tx1">
              <a:alpha val="70000"/>
            </a:schemeClr>
          </a:solidFill>
        </p:spPr>
        <p:txBody>
          <a:bodyPr lIns="137160" tIns="228600" rIns="137160" bIns="228600" anchor="ctr" anchorCtr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4267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0">
              <a:buFontTx/>
              <a:buNone/>
              <a:defRPr sz="2667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2667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2667">
                <a:solidFill>
                  <a:schemeClr val="bg1"/>
                </a:solidFill>
              </a:defRPr>
            </a:lvl4pPr>
            <a:lvl5pPr marL="0" indent="0">
              <a:buFontTx/>
              <a:buNone/>
              <a:defRPr sz="266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63296" y="5282483"/>
            <a:ext cx="11277600" cy="1118319"/>
          </a:xfrm>
          <a:solidFill>
            <a:schemeClr val="tx1">
              <a:alpha val="70000"/>
            </a:schemeClr>
          </a:solidFill>
        </p:spPr>
        <p:txBody>
          <a:bodyPr lIns="137160" tIns="228600" rIns="137160" bIns="228600" anchor="b" anchorCtr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4267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0">
              <a:buFontTx/>
              <a:buNone/>
              <a:defRPr sz="3200" b="1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3200" b="1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3200" b="1">
                <a:solidFill>
                  <a:schemeClr val="bg1"/>
                </a:solidFill>
              </a:defRPr>
            </a:lvl4pPr>
            <a:lvl5pPr marL="0" indent="0">
              <a:buFontTx/>
              <a:buNone/>
              <a:defRPr sz="3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0381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3296" y="463296"/>
            <a:ext cx="11277600" cy="59375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A5D25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3296" y="6565392"/>
            <a:ext cx="61976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© 2016 Forrester Research, Inc. Reproduction Prohibited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302496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800"/>
              </a:spcAft>
            </a:pPr>
            <a:fld id="{AE37EF82-0B25-4B89-B1EA-AE4F268844BE}" type="slidenum">
              <a:rPr lang="en-US" sz="1000" smtClean="0">
                <a:solidFill>
                  <a:schemeClr val="tx2"/>
                </a:solidFill>
              </a:rPr>
              <a:pPr algn="r">
                <a:spcAft>
                  <a:spcPts val="800"/>
                </a:spcAft>
              </a:pPr>
              <a:t>‹#›</a:t>
            </a:fld>
            <a:endParaRPr lang="en-US" sz="100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808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ext ste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63296" y="463296"/>
            <a:ext cx="11277600" cy="59375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A5D25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594360"/>
            <a:ext cx="10972800" cy="59093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09600" y="1280160"/>
            <a:ext cx="10972800" cy="4937760"/>
          </a:xfrm>
        </p:spPr>
        <p:txBody>
          <a:bodyPr/>
          <a:lstStyle>
            <a:lvl1pPr marL="731502" indent="-731502">
              <a:spcBef>
                <a:spcPts val="1333"/>
              </a:spcBef>
              <a:buClr>
                <a:schemeClr val="accent1"/>
              </a:buClr>
              <a:buSzPct val="100000"/>
              <a:buFont typeface="+mj-lt"/>
              <a:buAutoNum type="arabicPeriod"/>
              <a:defRPr sz="3733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463003" indent="-243834">
              <a:spcBef>
                <a:spcPts val="667"/>
              </a:spcBef>
              <a:buClr>
                <a:schemeClr val="accent1"/>
              </a:buClr>
              <a:buFont typeface="Arial" pitchFamily="34" charset="0"/>
              <a:buChar char="•"/>
              <a:defRPr sz="32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2194505" indent="-243834">
              <a:spcBef>
                <a:spcPts val="667"/>
              </a:spcBef>
              <a:buClr>
                <a:schemeClr val="tx2"/>
              </a:buClr>
              <a:buFont typeface="Arial" pitchFamily="34" charset="0"/>
              <a:buChar char="›"/>
              <a:defRPr sz="2667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2194505" indent="-243834">
              <a:spcBef>
                <a:spcPts val="667"/>
              </a:spcBef>
              <a:buClr>
                <a:schemeClr val="tx2"/>
              </a:buClr>
              <a:buFont typeface="Arial" pitchFamily="34" charset="0"/>
              <a:buChar char="›"/>
              <a:defRPr sz="2667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194505" indent="-243834">
              <a:spcBef>
                <a:spcPts val="667"/>
              </a:spcBef>
              <a:buClr>
                <a:schemeClr val="tx2"/>
              </a:buClr>
              <a:buFont typeface="Arial" pitchFamily="34" charset="0"/>
              <a:buChar char="›"/>
              <a:defRPr sz="2667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3296" y="6565392"/>
            <a:ext cx="61976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© 2016 Forrester Research, Inc. Reproduction Prohibited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302496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800"/>
              </a:spcAft>
            </a:pPr>
            <a:fld id="{AE37EF82-0B25-4B89-B1EA-AE4F268844BE}" type="slidenum">
              <a:rPr lang="en-US" sz="1000" smtClean="0">
                <a:solidFill>
                  <a:schemeClr val="tx2"/>
                </a:solidFill>
              </a:rPr>
              <a:pPr algn="r">
                <a:spcAft>
                  <a:spcPts val="800"/>
                </a:spcAft>
              </a:pPr>
              <a:t>‹#›</a:t>
            </a:fld>
            <a:endParaRPr lang="en-US" sz="1000" dirty="0" err="1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824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3296" y="463296"/>
            <a:ext cx="11277600" cy="5937504"/>
          </a:xfrm>
          <a:prstGeom prst="rect">
            <a:avLst/>
          </a:prstGeom>
          <a:solidFill>
            <a:srgbClr val="1E1E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4" t="23014" r="7104" b="36803"/>
          <a:stretch/>
        </p:blipFill>
        <p:spPr>
          <a:xfrm>
            <a:off x="701457" y="1578280"/>
            <a:ext cx="10622072" cy="275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855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solidFill>
          <a:srgbClr val="568C2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63296" y="463296"/>
            <a:ext cx="11277600" cy="5937504"/>
          </a:xfrm>
          <a:prstGeom prst="rect">
            <a:avLst/>
          </a:prstGeom>
          <a:solidFill>
            <a:srgbClr val="467F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A5D25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92480" y="2450592"/>
            <a:ext cx="10607040" cy="738664"/>
          </a:xfrm>
        </p:spPr>
        <p:txBody>
          <a:bodyPr anchor="b" anchorCtr="0"/>
          <a:lstStyle>
            <a:lvl1pPr>
              <a:lnSpc>
                <a:spcPct val="1000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92480" y="3304032"/>
            <a:ext cx="10607040" cy="492443"/>
          </a:xfrm>
        </p:spPr>
        <p:txBody>
          <a:bodyPr lIns="0" tIns="0" rIns="0" bIns="0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792480" y="5242563"/>
            <a:ext cx="10607040" cy="906231"/>
          </a:xfrm>
        </p:spPr>
        <p:txBody>
          <a:bodyPr lIns="0" tIns="0" rIns="0" bIns="0" anchor="b" anchorCtr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67"/>
              </a:spcAft>
              <a:buNone/>
              <a:defRPr sz="2667" b="0">
                <a:solidFill>
                  <a:srgbClr val="A5D25F"/>
                </a:solidFill>
                <a:latin typeface="Arial" pitchFamily="34" charset="0"/>
                <a:cs typeface="Arial" pitchFamily="34" charset="0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667"/>
              </a:spcAft>
              <a:buNone/>
              <a:defRPr sz="2667" b="0">
                <a:solidFill>
                  <a:srgbClr val="A5D25F"/>
                </a:solidFill>
                <a:latin typeface="Arial" pitchFamily="34" charset="0"/>
                <a:cs typeface="Arial" pitchFamily="34" charset="0"/>
              </a:defRPr>
            </a:lvl2pPr>
            <a:lvl3pPr marL="0" indent="0">
              <a:lnSpc>
                <a:spcPct val="125000"/>
              </a:lnSpc>
              <a:spcBef>
                <a:spcPts val="0"/>
              </a:spcBef>
              <a:buNone/>
              <a:defRPr sz="2667" b="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3pPr>
            <a:lvl4pPr marL="0" indent="0">
              <a:lnSpc>
                <a:spcPct val="125000"/>
              </a:lnSpc>
              <a:spcBef>
                <a:spcPts val="0"/>
              </a:spcBef>
              <a:buNone/>
              <a:defRPr sz="2667" b="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4pPr>
            <a:lvl5pPr marL="0" indent="0">
              <a:lnSpc>
                <a:spcPct val="125000"/>
              </a:lnSpc>
              <a:spcBef>
                <a:spcPts val="0"/>
              </a:spcBef>
              <a:buNone/>
              <a:defRPr sz="2667" b="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4" t="31765" r="44997" b="51895"/>
          <a:stretch/>
        </p:blipFill>
        <p:spPr>
          <a:xfrm>
            <a:off x="671398" y="707137"/>
            <a:ext cx="3362543" cy="627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939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792480" y="6142982"/>
            <a:ext cx="10607040" cy="184666"/>
          </a:xfrm>
        </p:spPr>
        <p:txBody>
          <a:bodyPr anchor="b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792480" y="1143000"/>
            <a:ext cx="10607040" cy="38100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Tx/>
              <a:buNone/>
              <a:defRPr sz="1600" b="1">
                <a:solidFill>
                  <a:schemeClr val="accent1"/>
                </a:solidFill>
                <a:latin typeface="Arial" pitchFamily="34" charset="0"/>
                <a:cs typeface="Arial" pitchFamily="34" charset="0"/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FontTx/>
              <a:buNone/>
              <a:defRPr sz="1600" b="1">
                <a:solidFill>
                  <a:schemeClr val="accent1"/>
                </a:solidFill>
                <a:latin typeface="Arial" pitchFamily="34" charset="0"/>
                <a:cs typeface="Arial" pitchFamily="34" charset="0"/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FontTx/>
              <a:buNone/>
              <a:defRPr sz="1600" b="1">
                <a:solidFill>
                  <a:schemeClr val="accent1"/>
                </a:solidFill>
                <a:latin typeface="Arial" pitchFamily="34" charset="0"/>
                <a:cs typeface="Arial" pitchFamily="34" charset="0"/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FontTx/>
              <a:buNone/>
              <a:defRPr sz="1600" b="1">
                <a:solidFill>
                  <a:schemeClr val="accent1"/>
                </a:solidFill>
                <a:latin typeface="Arial" pitchFamily="34" charset="0"/>
                <a:cs typeface="Arial" pitchFamily="34" charset="0"/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FontTx/>
              <a:buNone/>
              <a:defRPr sz="1600" b="1">
                <a:solidFill>
                  <a:schemeClr val="accent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609600" y="6565392"/>
            <a:ext cx="6197600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© 2016 Forrester Research, Inc. Reproduction Prohibited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 hasCustomPrompt="1"/>
          </p:nvPr>
        </p:nvSpPr>
        <p:spPr>
          <a:xfrm>
            <a:off x="792480" y="1691640"/>
            <a:ext cx="10607040" cy="4343400"/>
          </a:xfrm>
        </p:spPr>
        <p:txBody>
          <a:bodyPr/>
          <a:lstStyle>
            <a:lvl1pPr marL="274320" indent="-274320">
              <a:buFont typeface="Arial Black" pitchFamily="34" charset="0"/>
              <a:buChar char="›"/>
              <a:defRPr sz="28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822960" indent="-182880">
              <a:buClr>
                <a:schemeClr val="accent1"/>
              </a:buClr>
              <a:buFont typeface="Arial" pitchFamily="34" charset="0"/>
              <a:buChar char="•"/>
              <a:defRPr sz="24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17194585"/>
      </p:ext>
    </p:extLst>
  </p:cSld>
  <p:clrMapOvr>
    <a:masterClrMapping/>
  </p:clrMapOvr>
  <p:hf sldNum="0" hd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lide">
    <p:bg>
      <p:bgPr>
        <a:solidFill>
          <a:srgbClr val="3333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63296" y="463296"/>
            <a:ext cx="11277600" cy="5937504"/>
          </a:xfrm>
          <a:prstGeom prst="rect">
            <a:avLst/>
          </a:prstGeom>
          <a:solidFill>
            <a:srgbClr val="1E1E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A5D25F"/>
              </a:solidFill>
            </a:endParaRP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792480" y="2316480"/>
            <a:ext cx="4998720" cy="1231107"/>
          </a:xfrm>
        </p:spPr>
        <p:txBody>
          <a:bodyPr lIns="0" tIns="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67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67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0" indent="0">
              <a:lnSpc>
                <a:spcPct val="125000"/>
              </a:lnSpc>
              <a:spcBef>
                <a:spcPts val="0"/>
              </a:spcBef>
              <a:buNone/>
              <a:defRPr sz="2667" b="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3pPr>
            <a:lvl4pPr marL="0" indent="0">
              <a:lnSpc>
                <a:spcPct val="125000"/>
              </a:lnSpc>
              <a:spcBef>
                <a:spcPts val="0"/>
              </a:spcBef>
              <a:buNone/>
              <a:defRPr sz="2667" b="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4pPr>
            <a:lvl5pPr marL="0" indent="0">
              <a:lnSpc>
                <a:spcPct val="125000"/>
              </a:lnSpc>
              <a:spcBef>
                <a:spcPts val="0"/>
              </a:spcBef>
              <a:buNone/>
              <a:defRPr sz="2667" b="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6400800" y="2316480"/>
            <a:ext cx="4998720" cy="1231107"/>
          </a:xfrm>
        </p:spPr>
        <p:txBody>
          <a:bodyPr lIns="0" tIns="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67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67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0" indent="0">
              <a:lnSpc>
                <a:spcPct val="125000"/>
              </a:lnSpc>
              <a:spcBef>
                <a:spcPts val="0"/>
              </a:spcBef>
              <a:buNone/>
              <a:defRPr sz="2667" b="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3pPr>
            <a:lvl4pPr marL="0" indent="0">
              <a:lnSpc>
                <a:spcPct val="125000"/>
              </a:lnSpc>
              <a:spcBef>
                <a:spcPts val="0"/>
              </a:spcBef>
              <a:buNone/>
              <a:defRPr sz="2667" b="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4pPr>
            <a:lvl5pPr marL="0" indent="0">
              <a:lnSpc>
                <a:spcPct val="125000"/>
              </a:lnSpc>
              <a:spcBef>
                <a:spcPts val="0"/>
              </a:spcBef>
              <a:buNone/>
              <a:defRPr sz="2667" b="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721600" y="5620512"/>
            <a:ext cx="375920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spcAft>
                <a:spcPts val="800"/>
              </a:spcAft>
            </a:pPr>
            <a:r>
              <a:rPr lang="en-US" sz="4000" i="1" dirty="0">
                <a:solidFill>
                  <a:srgbClr val="999999"/>
                </a:solidFill>
                <a:latin typeface="Georgia" panose="02040502050405020303" pitchFamily="18" charset="0"/>
              </a:rPr>
              <a:t>forrester.com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92480" y="787400"/>
            <a:ext cx="10607040" cy="73866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4800" b="1" dirty="0">
                <a:solidFill>
                  <a:srgbClr val="A5D25F"/>
                </a:solidFill>
              </a:rPr>
              <a:t>Thank you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5" t="31766" r="44730" b="54547"/>
          <a:stretch/>
        </p:blipFill>
        <p:spPr>
          <a:xfrm>
            <a:off x="670561" y="5620512"/>
            <a:ext cx="3381828" cy="525853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 userDrawn="1"/>
        </p:nvSpPr>
        <p:spPr>
          <a:xfrm>
            <a:off x="792480" y="2225778"/>
            <a:ext cx="10607040" cy="55399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3600" b="1" dirty="0">
                <a:solidFill>
                  <a:schemeClr val="accent1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36271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lide with photo">
    <p:bg>
      <p:bgPr>
        <a:solidFill>
          <a:srgbClr val="3333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63296" y="463296"/>
            <a:ext cx="11277600" cy="5937504"/>
          </a:xfrm>
          <a:prstGeom prst="rect">
            <a:avLst/>
          </a:prstGeom>
          <a:solidFill>
            <a:srgbClr val="1E1E1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A5D25F"/>
              </a:solidFill>
            </a:endParaRPr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2767584" y="2316480"/>
            <a:ext cx="4998720" cy="1231107"/>
          </a:xfrm>
        </p:spPr>
        <p:txBody>
          <a:bodyPr lIns="0" tIns="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67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67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0" indent="0">
              <a:lnSpc>
                <a:spcPct val="125000"/>
              </a:lnSpc>
              <a:spcBef>
                <a:spcPts val="0"/>
              </a:spcBef>
              <a:buNone/>
              <a:defRPr sz="2667" b="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3pPr>
            <a:lvl4pPr marL="0" indent="0">
              <a:lnSpc>
                <a:spcPct val="125000"/>
              </a:lnSpc>
              <a:spcBef>
                <a:spcPts val="0"/>
              </a:spcBef>
              <a:buNone/>
              <a:defRPr sz="2667" b="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4pPr>
            <a:lvl5pPr marL="0" indent="0">
              <a:lnSpc>
                <a:spcPct val="125000"/>
              </a:lnSpc>
              <a:spcBef>
                <a:spcPts val="0"/>
              </a:spcBef>
              <a:buNone/>
              <a:defRPr sz="2667" b="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721600" y="5620512"/>
            <a:ext cx="375920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spcAft>
                <a:spcPts val="800"/>
              </a:spcAft>
            </a:pPr>
            <a:r>
              <a:rPr lang="en-US" sz="4000" i="1" dirty="0">
                <a:solidFill>
                  <a:srgbClr val="999999"/>
                </a:solidFill>
                <a:latin typeface="Georgia" panose="02040502050405020303" pitchFamily="18" charset="0"/>
              </a:rPr>
              <a:t>forrester.com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92480" y="787400"/>
            <a:ext cx="10607040" cy="738664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4800" b="1" dirty="0">
                <a:solidFill>
                  <a:srgbClr val="A5D25F"/>
                </a:solidFill>
              </a:rPr>
              <a:t>Thank you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5" t="31766" r="44730" b="54547"/>
          <a:stretch/>
        </p:blipFill>
        <p:spPr>
          <a:xfrm>
            <a:off x="670561" y="5620512"/>
            <a:ext cx="3381828" cy="52585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791633" y="2311399"/>
            <a:ext cx="1706880" cy="1706880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2667"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7511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V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1" t="6509" r="3931" b="6865"/>
          <a:stretch/>
        </p:blipFill>
        <p:spPr>
          <a:xfrm>
            <a:off x="463296" y="463298"/>
            <a:ext cx="11277600" cy="594069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63296" y="6565392"/>
            <a:ext cx="61976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© 2016 Forrester Research, Inc. Reproduction Prohibited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302496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800"/>
              </a:spcAft>
            </a:pPr>
            <a:fld id="{AE37EF82-0B25-4B89-B1EA-AE4F268844BE}" type="slidenum">
              <a:rPr lang="en-US" sz="1000" smtClean="0">
                <a:solidFill>
                  <a:schemeClr val="tx2"/>
                </a:solidFill>
              </a:rPr>
              <a:pPr algn="r">
                <a:spcAft>
                  <a:spcPts val="800"/>
                </a:spcAft>
              </a:pPr>
              <a:t>‹#›</a:t>
            </a:fld>
            <a:endParaRPr lang="en-US" sz="1000" dirty="0" err="1">
              <a:solidFill>
                <a:schemeClr val="tx2"/>
              </a:solidFill>
            </a:endParaRPr>
          </a:p>
        </p:txBody>
      </p:sp>
      <p:sp>
        <p:nvSpPr>
          <p:cNvPr id="7" name="Title 3"/>
          <p:cNvSpPr txBox="1">
            <a:spLocks/>
          </p:cNvSpPr>
          <p:nvPr/>
        </p:nvSpPr>
        <p:spPr>
          <a:xfrm>
            <a:off x="609600" y="594361"/>
            <a:ext cx="6929120" cy="2068002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z="3733" b="0" dirty="0"/>
              <a:t>We work with business and technology leaders to develop customer-obsessed strategies that drive growth.</a:t>
            </a:r>
          </a:p>
        </p:txBody>
      </p:sp>
    </p:spTree>
    <p:extLst>
      <p:ext uri="{BB962C8B-B14F-4D97-AF65-F5344CB8AC3E}">
        <p14:creationId xmlns:p14="http://schemas.microsoft.com/office/powerpoint/2010/main" val="2590160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63296" y="463296"/>
            <a:ext cx="11277600" cy="59375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A5D25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09600" y="1280160"/>
            <a:ext cx="5242560" cy="4974336"/>
          </a:xfrm>
        </p:spPr>
        <p:txBody>
          <a:bodyPr/>
          <a:lstStyle>
            <a:lvl1pPr marL="243834" indent="-243834">
              <a:defRPr sz="3200"/>
            </a:lvl1pPr>
            <a:lvl2pPr>
              <a:defRPr sz="2667"/>
            </a:lvl2pPr>
            <a:lvl3pPr>
              <a:defRPr sz="2667"/>
            </a:lvl3pPr>
            <a:lvl4pPr>
              <a:defRPr sz="2667"/>
            </a:lvl4pPr>
            <a:lvl5pPr>
              <a:defRPr sz="2667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96000" y="1280160"/>
            <a:ext cx="5242560" cy="4974336"/>
          </a:xfrm>
        </p:spPr>
        <p:txBody>
          <a:bodyPr/>
          <a:lstStyle>
            <a:lvl1pPr marL="243834" indent="-243834">
              <a:defRPr sz="3200"/>
            </a:lvl1pPr>
            <a:lvl2pPr>
              <a:defRPr sz="2667"/>
            </a:lvl2pPr>
            <a:lvl3pPr>
              <a:defRPr sz="2667"/>
            </a:lvl3pPr>
            <a:lvl4pPr>
              <a:defRPr sz="2667"/>
            </a:lvl4pPr>
            <a:lvl5pPr>
              <a:defRPr sz="2667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3296" y="6565392"/>
            <a:ext cx="61976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© 2016 Forrester Research, Inc. Reproduction Prohibited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302496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800"/>
              </a:spcAft>
            </a:pPr>
            <a:fld id="{AE37EF82-0B25-4B89-B1EA-AE4F268844BE}" type="slidenum">
              <a:rPr lang="en-US" sz="1000" smtClean="0">
                <a:solidFill>
                  <a:schemeClr val="tx2"/>
                </a:solidFill>
              </a:rPr>
              <a:pPr algn="r">
                <a:spcAft>
                  <a:spcPts val="800"/>
                </a:spcAft>
              </a:pPr>
              <a:t>‹#›</a:t>
            </a:fld>
            <a:endParaRPr lang="en-US" sz="100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161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63296" y="463296"/>
            <a:ext cx="11277600" cy="59375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A5D25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09600" y="1219200"/>
            <a:ext cx="5242560" cy="984885"/>
          </a:xfrm>
        </p:spPr>
        <p:txBody>
          <a:bodyPr anchor="b" anchorCtr="0">
            <a:spAutoFit/>
          </a:bodyPr>
          <a:lstStyle>
            <a:lvl1pPr marL="0" indent="0">
              <a:spcAft>
                <a:spcPts val="0"/>
              </a:spcAft>
              <a:buNone/>
              <a:defRPr sz="3200" b="1">
                <a:solidFill>
                  <a:schemeClr val="accent1"/>
                </a:solidFill>
                <a:latin typeface="Arial" pitchFamily="34" charset="0"/>
                <a:cs typeface="Arial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9600" y="2292096"/>
            <a:ext cx="5242560" cy="3962400"/>
          </a:xfrm>
        </p:spPr>
        <p:txBody>
          <a:bodyPr/>
          <a:lstStyle>
            <a:lvl1pPr marL="243834" indent="-243834">
              <a:defRPr sz="3200"/>
            </a:lvl1pPr>
            <a:lvl2pPr>
              <a:defRPr sz="2667"/>
            </a:lvl2pPr>
            <a:lvl3pPr>
              <a:defRPr sz="2667"/>
            </a:lvl3pPr>
            <a:lvl4pPr>
              <a:defRPr sz="2667"/>
            </a:lvl4pPr>
            <a:lvl5pPr>
              <a:defRPr sz="2667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0" y="1219200"/>
            <a:ext cx="5242560" cy="984885"/>
          </a:xfrm>
        </p:spPr>
        <p:txBody>
          <a:bodyPr anchor="b" anchorCtr="0">
            <a:spAutoFit/>
          </a:bodyPr>
          <a:lstStyle>
            <a:lvl1pPr marL="0" indent="0">
              <a:spcAft>
                <a:spcPts val="0"/>
              </a:spcAft>
              <a:buNone/>
              <a:defRPr sz="3200" b="1">
                <a:solidFill>
                  <a:schemeClr val="accent1"/>
                </a:solidFill>
                <a:latin typeface="Arial" pitchFamily="34" charset="0"/>
                <a:cs typeface="Arial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096000" y="2292096"/>
            <a:ext cx="5242560" cy="3962400"/>
          </a:xfrm>
        </p:spPr>
        <p:txBody>
          <a:bodyPr/>
          <a:lstStyle>
            <a:lvl1pPr marL="243834" indent="-243834">
              <a:defRPr sz="3200"/>
            </a:lvl1pPr>
            <a:lvl2pPr>
              <a:defRPr sz="2667"/>
            </a:lvl2pPr>
            <a:lvl3pPr>
              <a:defRPr sz="2667"/>
            </a:lvl3pPr>
            <a:lvl4pPr>
              <a:defRPr sz="2667"/>
            </a:lvl4pPr>
            <a:lvl5pPr>
              <a:defRPr sz="2667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3296" y="6565392"/>
            <a:ext cx="61976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© 2016 Forrester Research, Inc. Reproduction Prohibited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02496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800"/>
              </a:spcAft>
            </a:pPr>
            <a:fld id="{AE37EF82-0B25-4B89-B1EA-AE4F268844BE}" type="slidenum">
              <a:rPr lang="en-US" sz="1000" smtClean="0">
                <a:solidFill>
                  <a:schemeClr val="tx2"/>
                </a:solidFill>
              </a:rPr>
              <a:pPr algn="r">
                <a:spcAft>
                  <a:spcPts val="800"/>
                </a:spcAft>
              </a:pPr>
              <a:t>‹#›</a:t>
            </a:fld>
            <a:endParaRPr lang="en-US" sz="100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389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463296" y="463296"/>
            <a:ext cx="11277600" cy="59375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A5D25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09600" y="1219202"/>
            <a:ext cx="3413760" cy="820737"/>
          </a:xfrm>
        </p:spPr>
        <p:txBody>
          <a:bodyPr anchor="b" anchorCtr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667" b="1">
                <a:solidFill>
                  <a:schemeClr val="accent1"/>
                </a:solidFill>
                <a:latin typeface="Arial" pitchFamily="34" charset="0"/>
                <a:cs typeface="Arial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9600" y="2103120"/>
            <a:ext cx="3413760" cy="4114800"/>
          </a:xfrm>
        </p:spPr>
        <p:txBody>
          <a:bodyPr/>
          <a:lstStyle>
            <a:lvl1pPr marL="243834" indent="-243834">
              <a:spcBef>
                <a:spcPts val="0"/>
              </a:spcBef>
              <a:buClr>
                <a:schemeClr val="accent1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</a:defRPr>
            </a:lvl1pPr>
            <a:lvl2pPr marL="243834" indent="-243834">
              <a:spcBef>
                <a:spcPts val="0"/>
              </a:spcBef>
              <a:buClr>
                <a:schemeClr val="accent1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</a:defRPr>
            </a:lvl2pPr>
            <a:lvl3pPr marL="243834" indent="-243834">
              <a:spcBef>
                <a:spcPts val="0"/>
              </a:spcBef>
              <a:buClr>
                <a:schemeClr val="accent1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</a:defRPr>
            </a:lvl3pPr>
            <a:lvl4pPr marL="243834" indent="-243834">
              <a:spcBef>
                <a:spcPts val="0"/>
              </a:spcBef>
              <a:buClr>
                <a:schemeClr val="accent1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</a:defRPr>
            </a:lvl4pPr>
            <a:lvl5pPr marL="243834" indent="-243834">
              <a:spcBef>
                <a:spcPts val="0"/>
              </a:spcBef>
              <a:buClr>
                <a:schemeClr val="accent1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</a:defRPr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389120" y="1219202"/>
            <a:ext cx="3413760" cy="820737"/>
          </a:xfrm>
        </p:spPr>
        <p:txBody>
          <a:bodyPr anchor="b" anchorCtr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667" b="1">
                <a:solidFill>
                  <a:schemeClr val="accent1"/>
                </a:solidFill>
                <a:latin typeface="Arial" pitchFamily="34" charset="0"/>
                <a:cs typeface="Arial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389120" y="2103120"/>
            <a:ext cx="3413760" cy="4114800"/>
          </a:xfrm>
        </p:spPr>
        <p:txBody>
          <a:bodyPr/>
          <a:lstStyle>
            <a:lvl1pPr marL="243834" indent="-243834">
              <a:spcBef>
                <a:spcPts val="0"/>
              </a:spcBef>
              <a:buClr>
                <a:schemeClr val="accent1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</a:defRPr>
            </a:lvl1pPr>
            <a:lvl2pPr marL="243834" indent="-243834">
              <a:spcBef>
                <a:spcPts val="0"/>
              </a:spcBef>
              <a:buClr>
                <a:schemeClr val="accent1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</a:defRPr>
            </a:lvl2pPr>
            <a:lvl3pPr marL="243834" indent="-243834">
              <a:spcBef>
                <a:spcPts val="0"/>
              </a:spcBef>
              <a:buClr>
                <a:schemeClr val="accent1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</a:defRPr>
            </a:lvl3pPr>
            <a:lvl4pPr marL="243834" indent="-243834">
              <a:spcBef>
                <a:spcPts val="0"/>
              </a:spcBef>
              <a:buClr>
                <a:schemeClr val="accent1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</a:defRPr>
            </a:lvl4pPr>
            <a:lvl5pPr marL="243834" indent="-243834">
              <a:spcBef>
                <a:spcPts val="0"/>
              </a:spcBef>
              <a:buClr>
                <a:schemeClr val="accent1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</a:defRPr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8168640" y="1219202"/>
            <a:ext cx="3413760" cy="820737"/>
          </a:xfrm>
        </p:spPr>
        <p:txBody>
          <a:bodyPr anchor="b" anchorCtr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667" b="1">
                <a:solidFill>
                  <a:schemeClr val="accent1"/>
                </a:solidFill>
                <a:latin typeface="Arial" pitchFamily="34" charset="0"/>
                <a:cs typeface="Arial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Content Placeholder 5"/>
          <p:cNvSpPr>
            <a:spLocks noGrp="1"/>
          </p:cNvSpPr>
          <p:nvPr>
            <p:ph sz="quarter" idx="14" hasCustomPrompt="1"/>
          </p:nvPr>
        </p:nvSpPr>
        <p:spPr>
          <a:xfrm>
            <a:off x="8168640" y="2103120"/>
            <a:ext cx="3413760" cy="4114800"/>
          </a:xfrm>
        </p:spPr>
        <p:txBody>
          <a:bodyPr/>
          <a:lstStyle>
            <a:lvl1pPr marL="243834" indent="-243834">
              <a:spcBef>
                <a:spcPts val="0"/>
              </a:spcBef>
              <a:buClr>
                <a:schemeClr val="accent1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</a:defRPr>
            </a:lvl1pPr>
            <a:lvl2pPr marL="243834" indent="-243834">
              <a:spcBef>
                <a:spcPts val="0"/>
              </a:spcBef>
              <a:buClr>
                <a:schemeClr val="accent1"/>
              </a:buClr>
              <a:buFont typeface="Arial" pitchFamily="34" charset="0"/>
              <a:buChar char="•"/>
              <a:defRPr sz="2400" b="0">
                <a:solidFill>
                  <a:schemeClr val="tx1"/>
                </a:solidFill>
              </a:defRPr>
            </a:lvl2pPr>
            <a:lvl3pPr marL="243834" indent="-243834">
              <a:spcBef>
                <a:spcPts val="0"/>
              </a:spcBef>
              <a:buClr>
                <a:schemeClr val="accent1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</a:defRPr>
            </a:lvl3pPr>
            <a:lvl4pPr marL="243834" indent="-243834">
              <a:spcBef>
                <a:spcPts val="0"/>
              </a:spcBef>
              <a:buClr>
                <a:schemeClr val="accent1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</a:defRPr>
            </a:lvl4pPr>
            <a:lvl5pPr marL="243834" indent="-243834">
              <a:spcBef>
                <a:spcPts val="0"/>
              </a:spcBef>
              <a:buClr>
                <a:schemeClr val="accent1"/>
              </a:buClr>
              <a:buFont typeface="Arial" pitchFamily="34" charset="0"/>
              <a:buChar char="•"/>
              <a:defRPr sz="2400">
                <a:solidFill>
                  <a:schemeClr val="tx1"/>
                </a:solidFill>
              </a:defRPr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3296" y="6565392"/>
            <a:ext cx="61976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© 2016 Forrester Research, Inc. Reproduction Prohibited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302496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800"/>
              </a:spcAft>
            </a:pPr>
            <a:fld id="{AE37EF82-0B25-4B89-B1EA-AE4F268844BE}" type="slidenum">
              <a:rPr lang="en-US" sz="1000" smtClean="0">
                <a:solidFill>
                  <a:schemeClr val="tx2"/>
                </a:solidFill>
              </a:rPr>
              <a:pPr algn="r">
                <a:spcAft>
                  <a:spcPts val="800"/>
                </a:spcAft>
              </a:pPr>
              <a:t>‹#›</a:t>
            </a:fld>
            <a:endParaRPr lang="en-US" sz="1000" dirty="0" err="1">
              <a:solidFill>
                <a:schemeClr val="tx2"/>
              </a:solidFill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843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63296" y="463296"/>
            <a:ext cx="11277600" cy="59375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A5D25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594360"/>
            <a:ext cx="10972800" cy="590931"/>
          </a:xfrm>
        </p:spPr>
        <p:txBody>
          <a:bodyPr anchor="t" anchorCtr="0"/>
          <a:lstStyle>
            <a:lvl1pPr algn="l">
              <a:defRPr sz="4267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486400" y="1280160"/>
            <a:ext cx="6096000" cy="4974336"/>
          </a:xfrm>
        </p:spPr>
        <p:txBody>
          <a:bodyPr/>
          <a:lstStyle>
            <a:lvl1pPr marL="243834" indent="-243834">
              <a:spcBef>
                <a:spcPts val="667"/>
              </a:spcBef>
              <a:buSzPct val="100000"/>
              <a:buFont typeface="Arial Black" pitchFamily="34" charset="0"/>
              <a:buChar char="›"/>
              <a:defRPr sz="3200">
                <a:latin typeface="Arial" pitchFamily="34" charset="0"/>
                <a:cs typeface="Arial" pitchFamily="34" charset="0"/>
              </a:defRPr>
            </a:lvl1pPr>
            <a:lvl2pPr marL="1097253" indent="-243834">
              <a:buClr>
                <a:schemeClr val="accent1"/>
              </a:buClr>
              <a:buFont typeface="Arial" pitchFamily="34" charset="0"/>
              <a:buChar char="•"/>
              <a:defRPr sz="2667">
                <a:latin typeface="Arial" pitchFamily="34" charset="0"/>
                <a:cs typeface="Arial" pitchFamily="34" charset="0"/>
              </a:defRPr>
            </a:lvl2pPr>
            <a:lvl3pPr marL="1828754" indent="-243834">
              <a:buClr>
                <a:schemeClr val="tx2"/>
              </a:buClr>
              <a:buFont typeface="Arial" pitchFamily="34" charset="0"/>
              <a:buChar char="›"/>
              <a:defRPr sz="2667">
                <a:latin typeface="Arial" pitchFamily="34" charset="0"/>
                <a:cs typeface="Arial" pitchFamily="34" charset="0"/>
              </a:defRPr>
            </a:lvl3pPr>
            <a:lvl4pPr marL="1828754" indent="-243834">
              <a:buClr>
                <a:schemeClr val="tx2"/>
              </a:buClr>
              <a:buFont typeface="Arial" pitchFamily="34" charset="0"/>
              <a:buChar char="›"/>
              <a:defRPr sz="2667">
                <a:latin typeface="Arial" pitchFamily="34" charset="0"/>
                <a:cs typeface="Arial" pitchFamily="34" charset="0"/>
              </a:defRPr>
            </a:lvl4pPr>
            <a:lvl5pPr marL="1828754" indent="-243834">
              <a:buClr>
                <a:schemeClr val="tx2"/>
              </a:buClr>
              <a:buFont typeface="Arial" pitchFamily="34" charset="0"/>
              <a:buChar char="›"/>
              <a:defRPr sz="2667">
                <a:latin typeface="Arial" pitchFamily="34" charset="0"/>
                <a:cs typeface="Arial" pitchFamily="34" charset="0"/>
              </a:defRPr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09600" y="1280160"/>
            <a:ext cx="4267200" cy="4974336"/>
          </a:xfrm>
        </p:spPr>
        <p:txBody>
          <a:bodyPr/>
          <a:lstStyle>
            <a:lvl1pPr marL="243834" indent="-243834">
              <a:spcBef>
                <a:spcPts val="667"/>
              </a:spcBef>
              <a:buClr>
                <a:schemeClr val="accent1"/>
              </a:buClr>
              <a:buSzPct val="100000"/>
              <a:buFont typeface="Arial Black" pitchFamily="34" charset="0"/>
              <a:buChar char="›"/>
              <a:defRPr sz="3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3296" y="6565392"/>
            <a:ext cx="61976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© 2016 Forrester Research, Inc. Reproduction Prohibited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302496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800"/>
              </a:spcAft>
            </a:pPr>
            <a:fld id="{AE37EF82-0B25-4B89-B1EA-AE4F268844BE}" type="slidenum">
              <a:rPr lang="en-US" sz="1000" smtClean="0">
                <a:solidFill>
                  <a:schemeClr val="tx2"/>
                </a:solidFill>
              </a:rPr>
              <a:pPr algn="r">
                <a:spcAft>
                  <a:spcPts val="800"/>
                </a:spcAft>
              </a:pPr>
              <a:t>‹#›</a:t>
            </a:fld>
            <a:endParaRPr lang="en-US" sz="100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56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tally 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835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792480" y="6142982"/>
            <a:ext cx="10607040" cy="184666"/>
          </a:xfrm>
        </p:spPr>
        <p:txBody>
          <a:bodyPr anchor="b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2480" y="594360"/>
            <a:ext cx="10607040" cy="443198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92480" y="1280160"/>
            <a:ext cx="10607040" cy="4754880"/>
          </a:xfrm>
        </p:spPr>
        <p:txBody>
          <a:bodyPr/>
          <a:lstStyle>
            <a:lvl1pPr marL="182880" indent="-182880">
              <a:buSzPct val="100000"/>
              <a:buFont typeface="Arial Black" pitchFamily="34" charset="0"/>
              <a:buChar char="›"/>
              <a:defRPr sz="28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822960" indent="-182880">
              <a:buClr>
                <a:schemeClr val="accent1"/>
              </a:buClr>
              <a:buFont typeface="Arial" pitchFamily="34" charset="0"/>
              <a:buChar char="•"/>
              <a:defRPr sz="24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498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792480" y="6142982"/>
            <a:ext cx="10607040" cy="184666"/>
          </a:xfrm>
        </p:spPr>
        <p:txBody>
          <a:bodyPr anchor="b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2480" y="594360"/>
            <a:ext cx="10607040" cy="443198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92480" y="1280160"/>
            <a:ext cx="10607040" cy="4754880"/>
          </a:xfrm>
        </p:spPr>
        <p:txBody>
          <a:bodyPr/>
          <a:lstStyle>
            <a:lvl1pPr marL="182880" indent="-182880">
              <a:buSzPct val="100000"/>
              <a:buFont typeface="Arial Black" pitchFamily="34" charset="0"/>
              <a:buChar char="›"/>
              <a:defRPr sz="28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822960" indent="-182880">
              <a:buClr>
                <a:schemeClr val="accent1"/>
              </a:buClr>
              <a:buFont typeface="Arial" pitchFamily="34" charset="0"/>
              <a:buChar char="•"/>
              <a:defRPr sz="24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8802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92480" y="2057400"/>
            <a:ext cx="10607040" cy="3886200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792480" y="6142982"/>
            <a:ext cx="10607040" cy="184666"/>
          </a:xfrm>
        </p:spPr>
        <p:txBody>
          <a:bodyPr anchor="b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792480" y="1280161"/>
            <a:ext cx="10607040" cy="2267287"/>
          </a:xfrm>
        </p:spPr>
        <p:txBody>
          <a:bodyPr>
            <a:spAutoFit/>
          </a:bodyPr>
          <a:lstStyle>
            <a:lvl1pPr marL="274320" indent="-274320">
              <a:spcAft>
                <a:spcPts val="500"/>
              </a:spcAft>
              <a:buClr>
                <a:schemeClr val="accent1"/>
              </a:buClr>
              <a:buFont typeface="Arial Black" pitchFamily="34" charset="0"/>
              <a:buChar char="›"/>
              <a:defRPr sz="28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822960" indent="-182880"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defRPr sz="24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371600" indent="-182880">
              <a:spcAft>
                <a:spcPts val="500"/>
              </a:spcAft>
              <a:buClr>
                <a:schemeClr val="tx2"/>
              </a:buClr>
              <a:buFont typeface="Arial" pitchFamily="34" charset="0"/>
              <a:buChar char="›"/>
              <a:defRPr sz="20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indent="-182880">
              <a:spcAft>
                <a:spcPts val="500"/>
              </a:spcAft>
              <a:buClr>
                <a:schemeClr val="tx2"/>
              </a:buClr>
              <a:buFont typeface="Arial" pitchFamily="34" charset="0"/>
              <a:buChar char="›"/>
              <a:defRPr sz="20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371600" indent="-182880">
              <a:spcAft>
                <a:spcPts val="500"/>
              </a:spcAft>
              <a:buClr>
                <a:schemeClr val="tx2"/>
              </a:buClr>
              <a:buFont typeface="Arial" pitchFamily="34" charset="0"/>
              <a:buChar char="›"/>
              <a:defRPr sz="20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609600" y="6565392"/>
            <a:ext cx="6197600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© 2016 Forrester Research, Inc. Reproduction Prohibited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264115"/>
      </p:ext>
    </p:extLst>
  </p:cSld>
  <p:clrMapOvr>
    <a:masterClrMapping/>
  </p:clrMapOvr>
  <p:hf sldNum="0" hdr="0" dt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792480" y="6142982"/>
            <a:ext cx="10607040" cy="184666"/>
          </a:xfrm>
        </p:spPr>
        <p:txBody>
          <a:bodyPr anchor="b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2480" y="594360"/>
            <a:ext cx="10607040" cy="443198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92480" y="1280160"/>
            <a:ext cx="10607040" cy="4754880"/>
          </a:xfrm>
        </p:spPr>
        <p:txBody>
          <a:bodyPr/>
          <a:lstStyle>
            <a:lvl1pPr marL="182880" indent="-182880">
              <a:buSzPct val="100000"/>
              <a:buFont typeface="Arial Black" pitchFamily="34" charset="0"/>
              <a:buChar char="›"/>
              <a:defRPr sz="28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822960" indent="-182880">
              <a:buClr>
                <a:schemeClr val="accent1"/>
              </a:buClr>
              <a:buFont typeface="Arial" pitchFamily="34" charset="0"/>
              <a:buChar char="•"/>
              <a:defRPr sz="24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468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792480" y="6142982"/>
            <a:ext cx="10607040" cy="184666"/>
          </a:xfrm>
        </p:spPr>
        <p:txBody>
          <a:bodyPr anchor="b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756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dt="0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792480" y="6142982"/>
            <a:ext cx="10607040" cy="184666"/>
          </a:xfrm>
        </p:spPr>
        <p:txBody>
          <a:bodyPr anchor="b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2480" y="594360"/>
            <a:ext cx="10607040" cy="443198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92480" y="1280160"/>
            <a:ext cx="10607040" cy="4754880"/>
          </a:xfrm>
        </p:spPr>
        <p:txBody>
          <a:bodyPr/>
          <a:lstStyle>
            <a:lvl1pPr marL="182880" indent="-182880">
              <a:buSzPct val="100000"/>
              <a:buFont typeface="Arial Black" pitchFamily="34" charset="0"/>
              <a:buChar char="›"/>
              <a:defRPr sz="28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822960" indent="-182880">
              <a:buClr>
                <a:schemeClr val="accent1"/>
              </a:buClr>
              <a:buFont typeface="Arial" pitchFamily="34" charset="0"/>
              <a:buChar char="•"/>
              <a:defRPr sz="24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7328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792480" y="6142982"/>
            <a:ext cx="10607040" cy="184666"/>
          </a:xfrm>
        </p:spPr>
        <p:txBody>
          <a:bodyPr anchor="b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2480" y="594360"/>
            <a:ext cx="10607040" cy="443198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92480" y="1280160"/>
            <a:ext cx="10607040" cy="4754880"/>
          </a:xfrm>
        </p:spPr>
        <p:txBody>
          <a:bodyPr/>
          <a:lstStyle>
            <a:lvl1pPr marL="182880" indent="-182880">
              <a:buSzPct val="100000"/>
              <a:buFont typeface="Arial Black" pitchFamily="34" charset="0"/>
              <a:buChar char="›"/>
              <a:defRPr sz="28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822960" indent="-182880">
              <a:buClr>
                <a:schemeClr val="accent1"/>
              </a:buClr>
              <a:buFont typeface="Arial" pitchFamily="34" charset="0"/>
              <a:buChar char="•"/>
              <a:defRPr sz="24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352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792480" y="6142982"/>
            <a:ext cx="10607040" cy="184666"/>
          </a:xfrm>
        </p:spPr>
        <p:txBody>
          <a:bodyPr anchor="b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2480" y="594360"/>
            <a:ext cx="10607040" cy="443198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92480" y="1280160"/>
            <a:ext cx="10607040" cy="4754880"/>
          </a:xfrm>
        </p:spPr>
        <p:txBody>
          <a:bodyPr/>
          <a:lstStyle>
            <a:lvl1pPr marL="182880" indent="-182880">
              <a:buSzPct val="100000"/>
              <a:buFont typeface="Arial Black" pitchFamily="34" charset="0"/>
              <a:buChar char="›"/>
              <a:defRPr sz="28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822960" indent="-182880">
              <a:buClr>
                <a:schemeClr val="accent1"/>
              </a:buClr>
              <a:buFont typeface="Arial" pitchFamily="34" charset="0"/>
              <a:buChar char="•"/>
              <a:defRPr sz="24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162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792480" y="6142982"/>
            <a:ext cx="10607040" cy="184666"/>
          </a:xfrm>
        </p:spPr>
        <p:txBody>
          <a:bodyPr anchor="b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2480" y="594360"/>
            <a:ext cx="10607040" cy="443198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92480" y="1280160"/>
            <a:ext cx="10607040" cy="4754880"/>
          </a:xfrm>
        </p:spPr>
        <p:txBody>
          <a:bodyPr/>
          <a:lstStyle>
            <a:lvl1pPr marL="182880" indent="-182880">
              <a:buSzPct val="100000"/>
              <a:buFont typeface="Arial Black" pitchFamily="34" charset="0"/>
              <a:buChar char="›"/>
              <a:defRPr sz="28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822960" indent="-182880">
              <a:buClr>
                <a:schemeClr val="accent1"/>
              </a:buClr>
              <a:buFont typeface="Arial" pitchFamily="34" charset="0"/>
              <a:buChar char="•"/>
              <a:defRPr sz="24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385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792480" y="6142982"/>
            <a:ext cx="10607040" cy="184666"/>
          </a:xfrm>
        </p:spPr>
        <p:txBody>
          <a:bodyPr anchor="b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2480" y="594360"/>
            <a:ext cx="10607040" cy="443198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92480" y="1280160"/>
            <a:ext cx="10607040" cy="4754880"/>
          </a:xfrm>
        </p:spPr>
        <p:txBody>
          <a:bodyPr/>
          <a:lstStyle>
            <a:lvl1pPr marL="182880" indent="-182880">
              <a:buSzPct val="100000"/>
              <a:buFont typeface="Arial Black" pitchFamily="34" charset="0"/>
              <a:buChar char="›"/>
              <a:defRPr sz="28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822960" indent="-182880">
              <a:buClr>
                <a:schemeClr val="accent1"/>
              </a:buClr>
              <a:buFont typeface="Arial" pitchFamily="34" charset="0"/>
              <a:buChar char="•"/>
              <a:defRPr sz="24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039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792480" y="6142982"/>
            <a:ext cx="10607040" cy="184666"/>
          </a:xfrm>
        </p:spPr>
        <p:txBody>
          <a:bodyPr anchor="b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2480" y="594360"/>
            <a:ext cx="10607040" cy="443198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92480" y="1280160"/>
            <a:ext cx="10607040" cy="4754880"/>
          </a:xfrm>
        </p:spPr>
        <p:txBody>
          <a:bodyPr/>
          <a:lstStyle>
            <a:lvl1pPr marL="182880" indent="-182880">
              <a:buSzPct val="100000"/>
              <a:buFont typeface="Arial Black" pitchFamily="34" charset="0"/>
              <a:buChar char="›"/>
              <a:defRPr sz="28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822960" indent="-182880">
              <a:buClr>
                <a:schemeClr val="accent1"/>
              </a:buClr>
              <a:buFont typeface="Arial" pitchFamily="34" charset="0"/>
              <a:buChar char="•"/>
              <a:defRPr sz="24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409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792480" y="6142982"/>
            <a:ext cx="10607040" cy="184666"/>
          </a:xfrm>
        </p:spPr>
        <p:txBody>
          <a:bodyPr anchor="b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2480" y="594360"/>
            <a:ext cx="10607040" cy="443198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92480" y="1280160"/>
            <a:ext cx="10607040" cy="4754880"/>
          </a:xfrm>
        </p:spPr>
        <p:txBody>
          <a:bodyPr/>
          <a:lstStyle>
            <a:lvl1pPr marL="182880" indent="-182880">
              <a:buSzPct val="100000"/>
              <a:buFont typeface="Arial Black" pitchFamily="34" charset="0"/>
              <a:buChar char="›"/>
              <a:defRPr sz="28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822960" indent="-182880">
              <a:buClr>
                <a:schemeClr val="accent1"/>
              </a:buClr>
              <a:buFont typeface="Arial" pitchFamily="34" charset="0"/>
              <a:buChar char="•"/>
              <a:defRPr sz="24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0270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792480" y="6142982"/>
            <a:ext cx="10607040" cy="184666"/>
          </a:xfrm>
        </p:spPr>
        <p:txBody>
          <a:bodyPr anchor="b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2480" y="594360"/>
            <a:ext cx="10607040" cy="443198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92480" y="1280160"/>
            <a:ext cx="10607040" cy="4754880"/>
          </a:xfrm>
        </p:spPr>
        <p:txBody>
          <a:bodyPr/>
          <a:lstStyle>
            <a:lvl1pPr marL="182880" indent="-182880">
              <a:buSzPct val="100000"/>
              <a:buFont typeface="Arial Black" pitchFamily="34" charset="0"/>
              <a:buChar char="›"/>
              <a:defRPr sz="28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822960" indent="-182880">
              <a:buClr>
                <a:schemeClr val="accent1"/>
              </a:buClr>
              <a:buFont typeface="Arial" pitchFamily="34" charset="0"/>
              <a:buChar char="•"/>
              <a:defRPr sz="24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669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-slide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609600" y="457201"/>
            <a:ext cx="10972800" cy="954107"/>
          </a:xfrm>
          <a:solidFill>
            <a:schemeClr val="tx1">
              <a:alpha val="65000"/>
            </a:schemeClr>
          </a:solidFill>
        </p:spPr>
        <p:txBody>
          <a:bodyPr lIns="137160" tIns="228600" rIns="137160" bIns="22860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0">
              <a:buFontTx/>
              <a:buNone/>
              <a:defRPr sz="2400" b="1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2400" b="1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2400" b="1">
                <a:solidFill>
                  <a:schemeClr val="bg1"/>
                </a:solidFill>
              </a:defRPr>
            </a:lvl4pPr>
            <a:lvl5pPr marL="0" indent="0">
              <a:buFontTx/>
              <a:buNone/>
              <a:defRPr sz="24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9600" y="2951947"/>
            <a:ext cx="10972800" cy="954107"/>
          </a:xfrm>
          <a:solidFill>
            <a:schemeClr val="tx1">
              <a:alpha val="65000"/>
            </a:schemeClr>
          </a:solidFill>
        </p:spPr>
        <p:txBody>
          <a:bodyPr lIns="137160" tIns="228600" rIns="137160" bIns="228600" anchor="ctr" anchorCtr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0">
              <a:buFontTx/>
              <a:buNone/>
              <a:defRPr sz="2000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2000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2000">
                <a:solidFill>
                  <a:schemeClr val="bg1"/>
                </a:solidFill>
              </a:defRPr>
            </a:lvl4pPr>
            <a:lvl5pPr marL="0" indent="0">
              <a:buFontTx/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09600" y="5446694"/>
            <a:ext cx="10972800" cy="954107"/>
          </a:xfrm>
          <a:solidFill>
            <a:schemeClr val="tx1">
              <a:alpha val="65000"/>
            </a:schemeClr>
          </a:solidFill>
        </p:spPr>
        <p:txBody>
          <a:bodyPr lIns="137160" tIns="228600" rIns="137160" bIns="228600" anchor="b" anchorCtr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0">
              <a:buFontTx/>
              <a:buNone/>
              <a:defRPr sz="2400" b="1">
                <a:solidFill>
                  <a:schemeClr val="bg1"/>
                </a:solidFill>
              </a:defRPr>
            </a:lvl2pPr>
            <a:lvl3pPr marL="0" indent="0">
              <a:buFontTx/>
              <a:buNone/>
              <a:defRPr sz="2400" b="1">
                <a:solidFill>
                  <a:schemeClr val="bg1"/>
                </a:solidFill>
              </a:defRPr>
            </a:lvl3pPr>
            <a:lvl4pPr marL="0" indent="0">
              <a:buFontTx/>
              <a:buNone/>
              <a:defRPr sz="2400" b="1">
                <a:solidFill>
                  <a:schemeClr val="bg1"/>
                </a:solidFill>
              </a:defRPr>
            </a:lvl4pPr>
            <a:lvl5pPr marL="0" indent="0">
              <a:buFontTx/>
              <a:buNone/>
              <a:defRPr sz="24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72748138"/>
      </p:ext>
    </p:extLst>
  </p:cSld>
  <p:clrMapOvr>
    <a:masterClrMapping/>
  </p:clrMapOvr>
  <p:hf sldNum="0" hdr="0" dt="0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792480" y="6142982"/>
            <a:ext cx="10607040" cy="184666"/>
          </a:xfrm>
        </p:spPr>
        <p:txBody>
          <a:bodyPr anchor="b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2480" y="594360"/>
            <a:ext cx="10607040" cy="443198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92480" y="1280160"/>
            <a:ext cx="10607040" cy="4754880"/>
          </a:xfrm>
        </p:spPr>
        <p:txBody>
          <a:bodyPr/>
          <a:lstStyle>
            <a:lvl1pPr marL="182880" indent="-182880">
              <a:buSzPct val="100000"/>
              <a:buFont typeface="Arial Black" pitchFamily="34" charset="0"/>
              <a:buChar char="›"/>
              <a:defRPr sz="28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822960" indent="-182880">
              <a:buClr>
                <a:schemeClr val="accent1"/>
              </a:buClr>
              <a:buFont typeface="Arial" pitchFamily="34" charset="0"/>
              <a:buChar char="•"/>
              <a:defRPr sz="24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275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792480" y="6142982"/>
            <a:ext cx="10607040" cy="184666"/>
          </a:xfrm>
        </p:spPr>
        <p:txBody>
          <a:bodyPr anchor="b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2480" y="594360"/>
            <a:ext cx="10607040" cy="443198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92480" y="1280160"/>
            <a:ext cx="10607040" cy="4754880"/>
          </a:xfrm>
        </p:spPr>
        <p:txBody>
          <a:bodyPr/>
          <a:lstStyle>
            <a:lvl1pPr marL="182880" indent="-182880">
              <a:buSzPct val="100000"/>
              <a:buFont typeface="Arial Black" pitchFamily="34" charset="0"/>
              <a:buChar char="›"/>
              <a:defRPr sz="28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822960" indent="-182880">
              <a:buClr>
                <a:schemeClr val="accent1"/>
              </a:buClr>
              <a:buFont typeface="Arial" pitchFamily="34" charset="0"/>
              <a:buChar char="•"/>
              <a:defRPr sz="24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9888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792480" y="6142982"/>
            <a:ext cx="10607040" cy="184666"/>
          </a:xfrm>
        </p:spPr>
        <p:txBody>
          <a:bodyPr anchor="b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2480" y="594360"/>
            <a:ext cx="10607040" cy="443198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92480" y="1280160"/>
            <a:ext cx="10607040" cy="4754880"/>
          </a:xfrm>
        </p:spPr>
        <p:txBody>
          <a:bodyPr/>
          <a:lstStyle>
            <a:lvl1pPr marL="182880" indent="-182880">
              <a:buSzPct val="100000"/>
              <a:buFont typeface="Arial Black" pitchFamily="34" charset="0"/>
              <a:buChar char="›"/>
              <a:defRPr sz="28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822960" indent="-182880">
              <a:buClr>
                <a:schemeClr val="accent1"/>
              </a:buClr>
              <a:buFont typeface="Arial" pitchFamily="34" charset="0"/>
              <a:buChar char="•"/>
              <a:defRPr sz="24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037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792480" y="6142982"/>
            <a:ext cx="10607040" cy="184666"/>
          </a:xfrm>
        </p:spPr>
        <p:txBody>
          <a:bodyPr anchor="b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2480" y="594360"/>
            <a:ext cx="10607040" cy="443198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92480" y="1280160"/>
            <a:ext cx="10607040" cy="4754880"/>
          </a:xfrm>
        </p:spPr>
        <p:txBody>
          <a:bodyPr/>
          <a:lstStyle>
            <a:lvl1pPr marL="182880" indent="-182880">
              <a:buSzPct val="100000"/>
              <a:buFont typeface="Arial Black" pitchFamily="34" charset="0"/>
              <a:buChar char="›"/>
              <a:defRPr sz="28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822960" indent="-182880">
              <a:buClr>
                <a:schemeClr val="accent1"/>
              </a:buClr>
              <a:buFont typeface="Arial" pitchFamily="34" charset="0"/>
              <a:buChar char="•"/>
              <a:defRPr sz="24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307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792480" y="6142982"/>
            <a:ext cx="10607040" cy="184666"/>
          </a:xfrm>
        </p:spPr>
        <p:txBody>
          <a:bodyPr anchor="b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2480" y="594360"/>
            <a:ext cx="10607040" cy="443198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92480" y="1280160"/>
            <a:ext cx="10607040" cy="4754880"/>
          </a:xfrm>
        </p:spPr>
        <p:txBody>
          <a:bodyPr/>
          <a:lstStyle>
            <a:lvl1pPr marL="182880" indent="-182880">
              <a:buSzPct val="100000"/>
              <a:buFont typeface="Arial Black" pitchFamily="34" charset="0"/>
              <a:buChar char="›"/>
              <a:defRPr sz="28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822960" indent="-182880">
              <a:buClr>
                <a:schemeClr val="accent1"/>
              </a:buClr>
              <a:buFont typeface="Arial" pitchFamily="34" charset="0"/>
              <a:buChar char="•"/>
              <a:defRPr sz="24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404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792480" y="6142982"/>
            <a:ext cx="10607040" cy="184666"/>
          </a:xfrm>
        </p:spPr>
        <p:txBody>
          <a:bodyPr anchor="b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2480" y="594360"/>
            <a:ext cx="10607040" cy="443198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92480" y="1280160"/>
            <a:ext cx="10607040" cy="4754880"/>
          </a:xfrm>
        </p:spPr>
        <p:txBody>
          <a:bodyPr/>
          <a:lstStyle>
            <a:lvl1pPr marL="182880" indent="-182880">
              <a:buSzPct val="100000"/>
              <a:buFont typeface="Arial Black" pitchFamily="34" charset="0"/>
              <a:buChar char="›"/>
              <a:defRPr sz="28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822960" indent="-182880">
              <a:buClr>
                <a:schemeClr val="accent1"/>
              </a:buClr>
              <a:buFont typeface="Arial" pitchFamily="34" charset="0"/>
              <a:buChar char="•"/>
              <a:defRPr sz="24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81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792480" y="6142982"/>
            <a:ext cx="10607040" cy="184666"/>
          </a:xfrm>
        </p:spPr>
        <p:txBody>
          <a:bodyPr anchor="b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2480" y="594360"/>
            <a:ext cx="10607040" cy="443198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92480" y="1280160"/>
            <a:ext cx="10607040" cy="4754880"/>
          </a:xfrm>
        </p:spPr>
        <p:txBody>
          <a:bodyPr/>
          <a:lstStyle>
            <a:lvl1pPr marL="182880" indent="-182880">
              <a:buSzPct val="100000"/>
              <a:buFont typeface="Arial Black" pitchFamily="34" charset="0"/>
              <a:buChar char="›"/>
              <a:defRPr sz="28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822960" indent="-182880">
              <a:buClr>
                <a:schemeClr val="accent1"/>
              </a:buClr>
              <a:buFont typeface="Arial" pitchFamily="34" charset="0"/>
              <a:buChar char="•"/>
              <a:defRPr sz="24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1482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792480" y="6142982"/>
            <a:ext cx="10607040" cy="184666"/>
          </a:xfrm>
        </p:spPr>
        <p:txBody>
          <a:bodyPr anchor="b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2480" y="594360"/>
            <a:ext cx="10607040" cy="443198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92480" y="1280160"/>
            <a:ext cx="10607040" cy="4754880"/>
          </a:xfrm>
        </p:spPr>
        <p:txBody>
          <a:bodyPr/>
          <a:lstStyle>
            <a:lvl1pPr marL="182880" indent="-182880">
              <a:buSzPct val="100000"/>
              <a:buFont typeface="Arial Black" pitchFamily="34" charset="0"/>
              <a:buChar char="›"/>
              <a:defRPr sz="28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822960" indent="-182880">
              <a:buClr>
                <a:schemeClr val="accent1"/>
              </a:buClr>
              <a:buFont typeface="Arial" pitchFamily="34" charset="0"/>
              <a:buChar char="•"/>
              <a:defRPr sz="24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591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09600" y="457200"/>
            <a:ext cx="10972800" cy="5943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792480" y="6142982"/>
            <a:ext cx="10607040" cy="184666"/>
          </a:xfrm>
        </p:spPr>
        <p:txBody>
          <a:bodyPr anchor="b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2480" y="594360"/>
            <a:ext cx="10607040" cy="443198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92480" y="1280160"/>
            <a:ext cx="10607040" cy="4754880"/>
          </a:xfrm>
        </p:spPr>
        <p:txBody>
          <a:bodyPr/>
          <a:lstStyle>
            <a:lvl1pPr marL="182880" indent="-182880">
              <a:buSzPct val="100000"/>
              <a:buFont typeface="Arial Black" pitchFamily="34" charset="0"/>
              <a:buChar char="›"/>
              <a:defRPr sz="28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822960" indent="-182880">
              <a:buClr>
                <a:schemeClr val="accent1"/>
              </a:buClr>
              <a:buFont typeface="Arial" pitchFamily="34" charset="0"/>
              <a:buChar char="•"/>
              <a:defRPr sz="24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9600" y="6565392"/>
            <a:ext cx="6197600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© 2016 Forrester Research, Inc. Reproduction Prohibited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7790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09600" y="457200"/>
            <a:ext cx="10972800" cy="5943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792480" y="6142982"/>
            <a:ext cx="10607040" cy="184666"/>
          </a:xfrm>
        </p:spPr>
        <p:txBody>
          <a:bodyPr anchor="b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2480" y="594360"/>
            <a:ext cx="10607040" cy="443198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92480" y="1280160"/>
            <a:ext cx="10607040" cy="4754880"/>
          </a:xfrm>
        </p:spPr>
        <p:txBody>
          <a:bodyPr/>
          <a:lstStyle>
            <a:lvl1pPr marL="182880" indent="-182880">
              <a:buSzPct val="100000"/>
              <a:buFont typeface="Arial Black" pitchFamily="34" charset="0"/>
              <a:buChar char="›"/>
              <a:defRPr sz="28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822960" indent="-182880">
              <a:buClr>
                <a:schemeClr val="accent1"/>
              </a:buClr>
              <a:buFont typeface="Arial" pitchFamily="34" charset="0"/>
              <a:buChar char="•"/>
              <a:defRPr sz="24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9600" y="6565392"/>
            <a:ext cx="6197600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© 2016 Forrester Research, Inc. Reproduction Prohibited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7790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792480" y="6142982"/>
            <a:ext cx="10607040" cy="184666"/>
          </a:xfrm>
        </p:spPr>
        <p:txBody>
          <a:bodyPr anchor="b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609600" y="6565392"/>
            <a:ext cx="6197600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© 2016 Forrester Research, Inc. Reproduction Prohibited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941321"/>
      </p:ext>
    </p:extLst>
  </p:cSld>
  <p:clrMapOvr>
    <a:masterClrMapping/>
  </p:clrMapOvr>
  <p:hf sldNum="0" hdr="0" dt="0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09600" y="457200"/>
            <a:ext cx="10972800" cy="5943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792480" y="6142982"/>
            <a:ext cx="10607040" cy="184666"/>
          </a:xfrm>
        </p:spPr>
        <p:txBody>
          <a:bodyPr anchor="b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2480" y="594360"/>
            <a:ext cx="10607040" cy="443198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92480" y="1280160"/>
            <a:ext cx="10607040" cy="4754880"/>
          </a:xfrm>
        </p:spPr>
        <p:txBody>
          <a:bodyPr/>
          <a:lstStyle>
            <a:lvl1pPr marL="182880" indent="-182880">
              <a:buSzPct val="100000"/>
              <a:buFont typeface="Arial Black" pitchFamily="34" charset="0"/>
              <a:buChar char="›"/>
              <a:defRPr sz="28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822960" indent="-182880">
              <a:buClr>
                <a:schemeClr val="accent1"/>
              </a:buClr>
              <a:buFont typeface="Arial" pitchFamily="34" charset="0"/>
              <a:buChar char="•"/>
              <a:defRPr sz="24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9600" y="6565392"/>
            <a:ext cx="6197600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© 2016 Forrester Research, Inc. Reproduction Prohibited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7790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09600" y="457200"/>
            <a:ext cx="10972800" cy="5943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792480" y="6142982"/>
            <a:ext cx="10607040" cy="184666"/>
          </a:xfrm>
        </p:spPr>
        <p:txBody>
          <a:bodyPr anchor="b" anchorCtr="0">
            <a:spAutoFit/>
          </a:bodyPr>
          <a:lstStyle>
            <a:lvl1pPr marL="0" indent="0" algn="l">
              <a:lnSpc>
                <a:spcPct val="100000"/>
              </a:lnSpc>
              <a:spcAft>
                <a:spcPts val="0"/>
              </a:spcAft>
              <a:buNone/>
              <a:defRPr sz="1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2480" y="594360"/>
            <a:ext cx="10607040" cy="443198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92480" y="1280160"/>
            <a:ext cx="10607040" cy="4754880"/>
          </a:xfrm>
        </p:spPr>
        <p:txBody>
          <a:bodyPr/>
          <a:lstStyle>
            <a:lvl1pPr marL="182880" indent="-182880">
              <a:buSzPct val="100000"/>
              <a:buFont typeface="Arial Black" pitchFamily="34" charset="0"/>
              <a:buChar char="›"/>
              <a:defRPr sz="28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822960" indent="-182880">
              <a:buClr>
                <a:schemeClr val="accent1"/>
              </a:buClr>
              <a:buFont typeface="Arial" pitchFamily="34" charset="0"/>
              <a:buChar char="•"/>
              <a:defRPr sz="24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371600" indent="-182880"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9600" y="6565392"/>
            <a:ext cx="6197600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© 2016 Forrester Research, Inc. Reproduction Prohibited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7790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ext ste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92480" y="1280160"/>
            <a:ext cx="10607040" cy="4937760"/>
          </a:xfrm>
        </p:spPr>
        <p:txBody>
          <a:bodyPr/>
          <a:lstStyle>
            <a:lvl1pPr marL="548640" indent="-548640">
              <a:spcBef>
                <a:spcPts val="1000"/>
              </a:spcBef>
              <a:buClr>
                <a:schemeClr val="accent1"/>
              </a:buClr>
              <a:buSzPct val="100000"/>
              <a:buFont typeface="+mj-lt"/>
              <a:buAutoNum type="arabicPeriod"/>
              <a:defRPr sz="28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1097280" indent="-182880">
              <a:spcBef>
                <a:spcPts val="500"/>
              </a:spcBef>
              <a:buClr>
                <a:schemeClr val="accent1"/>
              </a:buClr>
              <a:buFont typeface="Arial" pitchFamily="34" charset="0"/>
              <a:buChar char="•"/>
              <a:defRPr sz="24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645920" indent="-182880">
              <a:spcBef>
                <a:spcPts val="500"/>
              </a:spcBef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45920" indent="-182880">
              <a:spcBef>
                <a:spcPts val="500"/>
              </a:spcBef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1645920" indent="-182880">
              <a:spcBef>
                <a:spcPts val="500"/>
              </a:spcBef>
              <a:buClr>
                <a:schemeClr val="tx2"/>
              </a:buClr>
              <a:buFont typeface="Arial" pitchFamily="34" charset="0"/>
              <a:buChar char="›"/>
              <a:defRPr sz="2000" b="0" i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609600" y="6565392"/>
            <a:ext cx="6197600" cy="11541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75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© 2016 Forrester Research, Inc. Reproduction Prohibited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9144000" y="6565392"/>
            <a:ext cx="2438400" cy="2194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Aft>
                <a:spcPts val="600"/>
              </a:spcAft>
            </a:pPr>
            <a:fld id="{AE37EF82-0B25-4B89-B1EA-AE4F268844BE}" type="slidenum">
              <a:rPr lang="en-US" sz="750" smtClean="0">
                <a:solidFill>
                  <a:schemeClr val="tx2"/>
                </a:solidFill>
              </a:rPr>
              <a:pPr algn="r">
                <a:spcAft>
                  <a:spcPts val="600"/>
                </a:spcAft>
              </a:pPr>
              <a:t>‹#›</a:t>
            </a:fld>
            <a:endParaRPr lang="en-US" sz="75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0777779"/>
      </p:ext>
    </p:extLst>
  </p:cSld>
  <p:clrMapOvr>
    <a:masterClrMapping/>
  </p:clrMapOvr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32.xml"/><Relationship Id="rId1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17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1.xml"/><Relationship Id="rId16" Type="http://schemas.openxmlformats.org/officeDocument/2006/relationships/slideLayout" Target="../slideLayouts/slideLayout35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29.xml"/><Relationship Id="rId19" Type="http://schemas.openxmlformats.org/officeDocument/2006/relationships/slideLayout" Target="../slideLayouts/slideLayout38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3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51.xml"/><Relationship Id="rId18" Type="http://schemas.openxmlformats.org/officeDocument/2006/relationships/slideLayout" Target="../slideLayouts/slideLayout56.xml"/><Relationship Id="rId26" Type="http://schemas.openxmlformats.org/officeDocument/2006/relationships/slideLayout" Target="../slideLayouts/slideLayout64.xml"/><Relationship Id="rId39" Type="http://schemas.openxmlformats.org/officeDocument/2006/relationships/slideLayout" Target="../slideLayouts/slideLayout77.xml"/><Relationship Id="rId3" Type="http://schemas.openxmlformats.org/officeDocument/2006/relationships/slideLayout" Target="../slideLayouts/slideLayout41.xml"/><Relationship Id="rId21" Type="http://schemas.openxmlformats.org/officeDocument/2006/relationships/slideLayout" Target="../slideLayouts/slideLayout59.xml"/><Relationship Id="rId34" Type="http://schemas.openxmlformats.org/officeDocument/2006/relationships/slideLayout" Target="../slideLayouts/slideLayout72.xml"/><Relationship Id="rId42" Type="http://schemas.openxmlformats.org/officeDocument/2006/relationships/slideLayout" Target="../slideLayouts/slideLayout80.xml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17" Type="http://schemas.openxmlformats.org/officeDocument/2006/relationships/slideLayout" Target="../slideLayouts/slideLayout55.xml"/><Relationship Id="rId25" Type="http://schemas.openxmlformats.org/officeDocument/2006/relationships/slideLayout" Target="../slideLayouts/slideLayout63.xml"/><Relationship Id="rId33" Type="http://schemas.openxmlformats.org/officeDocument/2006/relationships/slideLayout" Target="../slideLayouts/slideLayout71.xml"/><Relationship Id="rId38" Type="http://schemas.openxmlformats.org/officeDocument/2006/relationships/slideLayout" Target="../slideLayouts/slideLayout76.xml"/><Relationship Id="rId2" Type="http://schemas.openxmlformats.org/officeDocument/2006/relationships/slideLayout" Target="../slideLayouts/slideLayout40.xml"/><Relationship Id="rId16" Type="http://schemas.openxmlformats.org/officeDocument/2006/relationships/slideLayout" Target="../slideLayouts/slideLayout54.xml"/><Relationship Id="rId20" Type="http://schemas.openxmlformats.org/officeDocument/2006/relationships/slideLayout" Target="../slideLayouts/slideLayout58.xml"/><Relationship Id="rId29" Type="http://schemas.openxmlformats.org/officeDocument/2006/relationships/slideLayout" Target="../slideLayouts/slideLayout67.xml"/><Relationship Id="rId41" Type="http://schemas.openxmlformats.org/officeDocument/2006/relationships/slideLayout" Target="../slideLayouts/slideLayout79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24" Type="http://schemas.openxmlformats.org/officeDocument/2006/relationships/slideLayout" Target="../slideLayouts/slideLayout62.xml"/><Relationship Id="rId32" Type="http://schemas.openxmlformats.org/officeDocument/2006/relationships/slideLayout" Target="../slideLayouts/slideLayout70.xml"/><Relationship Id="rId37" Type="http://schemas.openxmlformats.org/officeDocument/2006/relationships/slideLayout" Target="../slideLayouts/slideLayout75.xml"/><Relationship Id="rId40" Type="http://schemas.openxmlformats.org/officeDocument/2006/relationships/slideLayout" Target="../slideLayouts/slideLayout78.xml"/><Relationship Id="rId5" Type="http://schemas.openxmlformats.org/officeDocument/2006/relationships/slideLayout" Target="../slideLayouts/slideLayout43.xml"/><Relationship Id="rId15" Type="http://schemas.openxmlformats.org/officeDocument/2006/relationships/slideLayout" Target="../slideLayouts/slideLayout53.xml"/><Relationship Id="rId23" Type="http://schemas.openxmlformats.org/officeDocument/2006/relationships/slideLayout" Target="../slideLayouts/slideLayout61.xml"/><Relationship Id="rId28" Type="http://schemas.openxmlformats.org/officeDocument/2006/relationships/slideLayout" Target="../slideLayouts/slideLayout66.xml"/><Relationship Id="rId36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48.xml"/><Relationship Id="rId19" Type="http://schemas.openxmlformats.org/officeDocument/2006/relationships/slideLayout" Target="../slideLayouts/slideLayout57.xml"/><Relationship Id="rId31" Type="http://schemas.openxmlformats.org/officeDocument/2006/relationships/slideLayout" Target="../slideLayouts/slideLayout69.xml"/><Relationship Id="rId44" Type="http://schemas.openxmlformats.org/officeDocument/2006/relationships/theme" Target="../theme/theme3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52.xml"/><Relationship Id="rId22" Type="http://schemas.openxmlformats.org/officeDocument/2006/relationships/slideLayout" Target="../slideLayouts/slideLayout60.xml"/><Relationship Id="rId27" Type="http://schemas.openxmlformats.org/officeDocument/2006/relationships/slideLayout" Target="../slideLayouts/slideLayout65.xml"/><Relationship Id="rId30" Type="http://schemas.openxmlformats.org/officeDocument/2006/relationships/slideLayout" Target="../slideLayouts/slideLayout68.xml"/><Relationship Id="rId35" Type="http://schemas.openxmlformats.org/officeDocument/2006/relationships/slideLayout" Target="../slideLayouts/slideLayout73.xml"/><Relationship Id="rId43" Type="http://schemas.openxmlformats.org/officeDocument/2006/relationships/slideLayout" Target="../slideLayouts/slideLayout8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480" y="594360"/>
            <a:ext cx="10607040" cy="44319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480" y="1280160"/>
            <a:ext cx="10607040" cy="493776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8996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54" r:id="rId2"/>
    <p:sldLayoutId id="2147483755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  <p:sldLayoutId id="2147483746" r:id="rId12"/>
    <p:sldLayoutId id="2147483747" r:id="rId13"/>
    <p:sldLayoutId id="2147483748" r:id="rId14"/>
    <p:sldLayoutId id="2147483749" r:id="rId15"/>
    <p:sldLayoutId id="2147483750" r:id="rId16"/>
    <p:sldLayoutId id="2147483751" r:id="rId17"/>
    <p:sldLayoutId id="2147483752" r:id="rId18"/>
    <p:sldLayoutId id="2147483753" r:id="rId1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74320" indent="-274320" algn="l" defTabSz="914400" rtl="0" eaLnBrk="1" latinLnBrk="0" hangingPunct="1">
        <a:lnSpc>
          <a:spcPct val="100000"/>
        </a:lnSpc>
        <a:spcBef>
          <a:spcPts val="1000"/>
        </a:spcBef>
        <a:spcAft>
          <a:spcPts val="500"/>
        </a:spcAft>
        <a:buClr>
          <a:schemeClr val="accent1"/>
        </a:buClr>
        <a:buSzPct val="125000"/>
        <a:buFont typeface="Arial Black" pitchFamily="34" charset="0"/>
        <a:buChar char="›"/>
        <a:tabLst>
          <a:tab pos="274320" algn="l"/>
          <a:tab pos="822960" algn="l"/>
          <a:tab pos="1207008" algn="l"/>
          <a:tab pos="1463040" algn="l"/>
        </a:tabLst>
        <a:defRPr sz="2800" b="0" kern="1200">
          <a:solidFill>
            <a:schemeClr val="tx1"/>
          </a:solidFill>
          <a:latin typeface="+mj-lt"/>
          <a:ea typeface="+mn-ea"/>
          <a:cs typeface="Arial" pitchFamily="34" charset="0"/>
        </a:defRPr>
      </a:lvl1pPr>
      <a:lvl2pPr marL="822960" indent="-182880" algn="l" defTabSz="914400" rtl="0" eaLnBrk="1" latinLnBrk="0" hangingPunct="1">
        <a:lnSpc>
          <a:spcPct val="100000"/>
        </a:lnSpc>
        <a:spcBef>
          <a:spcPts val="500"/>
        </a:spcBef>
        <a:spcAft>
          <a:spcPts val="500"/>
        </a:spcAft>
        <a:buClr>
          <a:schemeClr val="accent1"/>
        </a:buClr>
        <a:buFont typeface="Arial" pitchFamily="34" charset="0"/>
        <a:buChar char="•"/>
        <a:tabLst>
          <a:tab pos="274320" algn="l"/>
          <a:tab pos="822960" algn="l"/>
          <a:tab pos="1207008" algn="l"/>
          <a:tab pos="1463040" algn="l"/>
        </a:tabLst>
        <a:defRPr sz="2400" b="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371600" indent="-182880" algn="l" defTabSz="914400" rtl="0" eaLnBrk="1" latinLnBrk="0" hangingPunct="1">
        <a:lnSpc>
          <a:spcPct val="100000"/>
        </a:lnSpc>
        <a:spcBef>
          <a:spcPts val="500"/>
        </a:spcBef>
        <a:spcAft>
          <a:spcPts val="500"/>
        </a:spcAft>
        <a:buClr>
          <a:schemeClr val="tx2"/>
        </a:buClr>
        <a:buSzPct val="100000"/>
        <a:buFont typeface="Arial" pitchFamily="34" charset="0"/>
        <a:buChar char="›"/>
        <a:tabLst>
          <a:tab pos="274320" algn="l"/>
          <a:tab pos="822960" algn="l"/>
          <a:tab pos="1207008" algn="l"/>
          <a:tab pos="1463040" algn="l"/>
        </a:tabLst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371600" indent="-182880" algn="l" defTabSz="914400" rtl="0" eaLnBrk="1" latinLnBrk="0" hangingPunct="1">
        <a:lnSpc>
          <a:spcPct val="100000"/>
        </a:lnSpc>
        <a:spcBef>
          <a:spcPts val="500"/>
        </a:spcBef>
        <a:spcAft>
          <a:spcPts val="500"/>
        </a:spcAft>
        <a:buClr>
          <a:schemeClr val="tx2"/>
        </a:buClr>
        <a:buFont typeface="Arial" pitchFamily="34" charset="0"/>
        <a:buChar char="›"/>
        <a:tabLst>
          <a:tab pos="274320" algn="l"/>
          <a:tab pos="822960" algn="l"/>
          <a:tab pos="1207008" algn="l"/>
          <a:tab pos="1463040" algn="l"/>
        </a:tabLst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371600" indent="-182880" algn="l" defTabSz="914400" rtl="0" eaLnBrk="1" latinLnBrk="0" hangingPunct="1">
        <a:lnSpc>
          <a:spcPct val="100000"/>
        </a:lnSpc>
        <a:spcBef>
          <a:spcPts val="500"/>
        </a:spcBef>
        <a:spcAft>
          <a:spcPts val="500"/>
        </a:spcAft>
        <a:buClr>
          <a:schemeClr val="tx2"/>
        </a:buClr>
        <a:buSzPct val="100000"/>
        <a:buFont typeface="Arial" pitchFamily="34" charset="0"/>
        <a:buChar char="›"/>
        <a:tabLst>
          <a:tab pos="274320" algn="l"/>
          <a:tab pos="822960" algn="l"/>
          <a:tab pos="1207008" algn="l"/>
          <a:tab pos="1463040" algn="l"/>
        </a:tabLst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480" y="594360"/>
            <a:ext cx="10607040" cy="443198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480" y="1280160"/>
            <a:ext cx="10607040" cy="493776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6532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  <p:sldLayoutId id="2147483769" r:id="rId13"/>
    <p:sldLayoutId id="2147483770" r:id="rId14"/>
    <p:sldLayoutId id="2147483771" r:id="rId15"/>
    <p:sldLayoutId id="2147483772" r:id="rId16"/>
    <p:sldLayoutId id="2147483773" r:id="rId17"/>
    <p:sldLayoutId id="2147483774" r:id="rId18"/>
    <p:sldLayoutId id="2147483775" r:id="rId1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1000"/>
        </a:spcBef>
        <a:spcAft>
          <a:spcPts val="500"/>
        </a:spcAft>
        <a:buClr>
          <a:schemeClr val="accent1"/>
        </a:buClr>
        <a:buSzPct val="100000"/>
        <a:buFont typeface="Arial Black" pitchFamily="34" charset="0"/>
        <a:buChar char="›"/>
        <a:tabLst>
          <a:tab pos="274320" algn="l"/>
          <a:tab pos="822960" algn="l"/>
          <a:tab pos="1207008" algn="l"/>
          <a:tab pos="1463040" algn="l"/>
        </a:tabLst>
        <a:defRPr sz="2800" b="0" kern="1200">
          <a:solidFill>
            <a:schemeClr val="tx1"/>
          </a:solidFill>
          <a:latin typeface="+mj-lt"/>
          <a:ea typeface="+mn-ea"/>
          <a:cs typeface="Arial" pitchFamily="34" charset="0"/>
        </a:defRPr>
      </a:lvl1pPr>
      <a:lvl2pPr marL="822960" indent="-182880" algn="l" defTabSz="914400" rtl="0" eaLnBrk="1" latinLnBrk="0" hangingPunct="1">
        <a:lnSpc>
          <a:spcPct val="100000"/>
        </a:lnSpc>
        <a:spcBef>
          <a:spcPts val="500"/>
        </a:spcBef>
        <a:spcAft>
          <a:spcPts val="500"/>
        </a:spcAft>
        <a:buClr>
          <a:schemeClr val="accent1"/>
        </a:buClr>
        <a:buFont typeface="Arial" pitchFamily="34" charset="0"/>
        <a:buChar char="•"/>
        <a:tabLst>
          <a:tab pos="274320" algn="l"/>
          <a:tab pos="822960" algn="l"/>
          <a:tab pos="1207008" algn="l"/>
          <a:tab pos="1463040" algn="l"/>
        </a:tabLst>
        <a:defRPr sz="2400" b="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371600" indent="-182880" algn="l" defTabSz="914400" rtl="0" eaLnBrk="1" latinLnBrk="0" hangingPunct="1">
        <a:lnSpc>
          <a:spcPct val="100000"/>
        </a:lnSpc>
        <a:spcBef>
          <a:spcPts val="500"/>
        </a:spcBef>
        <a:spcAft>
          <a:spcPts val="500"/>
        </a:spcAft>
        <a:buClr>
          <a:schemeClr val="tx2"/>
        </a:buClr>
        <a:buSzPct val="100000"/>
        <a:buFont typeface="Arial" pitchFamily="34" charset="0"/>
        <a:buChar char="›"/>
        <a:tabLst>
          <a:tab pos="274320" algn="l"/>
          <a:tab pos="822960" algn="l"/>
          <a:tab pos="1207008" algn="l"/>
          <a:tab pos="1463040" algn="l"/>
        </a:tabLst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371600" indent="-182880" algn="l" defTabSz="914400" rtl="0" eaLnBrk="1" latinLnBrk="0" hangingPunct="1">
        <a:lnSpc>
          <a:spcPct val="100000"/>
        </a:lnSpc>
        <a:spcBef>
          <a:spcPts val="500"/>
        </a:spcBef>
        <a:spcAft>
          <a:spcPts val="500"/>
        </a:spcAft>
        <a:buClr>
          <a:schemeClr val="tx2"/>
        </a:buClr>
        <a:buFont typeface="Arial" pitchFamily="34" charset="0"/>
        <a:buChar char="›"/>
        <a:tabLst>
          <a:tab pos="274320" algn="l"/>
          <a:tab pos="822960" algn="l"/>
          <a:tab pos="1207008" algn="l"/>
          <a:tab pos="1463040" algn="l"/>
        </a:tabLst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371600" indent="-182880" algn="l" defTabSz="914400" rtl="0" eaLnBrk="1" latinLnBrk="0" hangingPunct="1">
        <a:lnSpc>
          <a:spcPct val="100000"/>
        </a:lnSpc>
        <a:spcBef>
          <a:spcPts val="500"/>
        </a:spcBef>
        <a:spcAft>
          <a:spcPts val="500"/>
        </a:spcAft>
        <a:buClr>
          <a:schemeClr val="tx2"/>
        </a:buClr>
        <a:buSzPct val="100000"/>
        <a:buFont typeface="Arial" pitchFamily="34" charset="0"/>
        <a:buChar char="›"/>
        <a:tabLst>
          <a:tab pos="274320" algn="l"/>
          <a:tab pos="822960" algn="l"/>
          <a:tab pos="1207008" algn="l"/>
          <a:tab pos="1463040" algn="l"/>
        </a:tabLst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594360"/>
            <a:ext cx="10972800" cy="590931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280160"/>
            <a:ext cx="10972800" cy="497433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358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  <p:sldLayoutId id="2147483788" r:id="rId12"/>
    <p:sldLayoutId id="2147483789" r:id="rId13"/>
    <p:sldLayoutId id="2147483790" r:id="rId14"/>
    <p:sldLayoutId id="2147483791" r:id="rId15"/>
    <p:sldLayoutId id="2147483792" r:id="rId16"/>
    <p:sldLayoutId id="2147483793" r:id="rId17"/>
    <p:sldLayoutId id="2147483794" r:id="rId18"/>
    <p:sldLayoutId id="2147483795" r:id="rId19"/>
    <p:sldLayoutId id="2147483797" r:id="rId20"/>
    <p:sldLayoutId id="2147483798" r:id="rId21"/>
    <p:sldLayoutId id="2147483799" r:id="rId22"/>
    <p:sldLayoutId id="2147483800" r:id="rId23"/>
    <p:sldLayoutId id="2147483801" r:id="rId24"/>
    <p:sldLayoutId id="2147483802" r:id="rId25"/>
    <p:sldLayoutId id="2147483803" r:id="rId26"/>
    <p:sldLayoutId id="2147483804" r:id="rId27"/>
    <p:sldLayoutId id="2147483805" r:id="rId28"/>
    <p:sldLayoutId id="2147483806" r:id="rId29"/>
    <p:sldLayoutId id="2147483807" r:id="rId30"/>
    <p:sldLayoutId id="2147483808" r:id="rId31"/>
    <p:sldLayoutId id="2147483809" r:id="rId32"/>
    <p:sldLayoutId id="2147483810" r:id="rId33"/>
    <p:sldLayoutId id="2147483811" r:id="rId34"/>
    <p:sldLayoutId id="2147483812" r:id="rId35"/>
    <p:sldLayoutId id="2147483813" r:id="rId36"/>
    <p:sldLayoutId id="2147483814" r:id="rId37"/>
    <p:sldLayoutId id="2147483815" r:id="rId38"/>
    <p:sldLayoutId id="2147483816" r:id="rId39"/>
    <p:sldLayoutId id="2147483817" r:id="rId40"/>
    <p:sldLayoutId id="2147483818" r:id="rId41"/>
    <p:sldLayoutId id="2147483819" r:id="rId42"/>
    <p:sldLayoutId id="2147483820" r:id="rId4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4267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43834" indent="-243834" algn="l" defTabSz="1219170" rtl="0" eaLnBrk="1" latinLnBrk="0" hangingPunct="1">
        <a:lnSpc>
          <a:spcPct val="100000"/>
        </a:lnSpc>
        <a:spcBef>
          <a:spcPts val="1333"/>
        </a:spcBef>
        <a:spcAft>
          <a:spcPts val="667"/>
        </a:spcAft>
        <a:buClr>
          <a:schemeClr val="accent1"/>
        </a:buClr>
        <a:buSzPct val="100000"/>
        <a:buFont typeface="Arial Black" pitchFamily="34" charset="0"/>
        <a:buChar char="›"/>
        <a:tabLst>
          <a:tab pos="365751" algn="l"/>
          <a:tab pos="1097253" algn="l"/>
          <a:tab pos="1609304" algn="l"/>
          <a:tab pos="1950671" algn="l"/>
        </a:tabLst>
        <a:defRPr sz="3733" b="0" kern="1200">
          <a:solidFill>
            <a:schemeClr val="tx1"/>
          </a:solidFill>
          <a:latin typeface="+mj-lt"/>
          <a:ea typeface="+mn-ea"/>
          <a:cs typeface="Arial" pitchFamily="34" charset="0"/>
        </a:defRPr>
      </a:lvl1pPr>
      <a:lvl2pPr marL="1097253" indent="-243834" algn="l" defTabSz="1219170" rtl="0" eaLnBrk="1" latinLnBrk="0" hangingPunct="1">
        <a:lnSpc>
          <a:spcPct val="100000"/>
        </a:lnSpc>
        <a:spcBef>
          <a:spcPts val="667"/>
        </a:spcBef>
        <a:spcAft>
          <a:spcPts val="667"/>
        </a:spcAft>
        <a:buClr>
          <a:schemeClr val="accent1"/>
        </a:buClr>
        <a:buFont typeface="Arial" pitchFamily="34" charset="0"/>
        <a:buChar char="•"/>
        <a:tabLst>
          <a:tab pos="365751" algn="l"/>
          <a:tab pos="1097253" algn="l"/>
          <a:tab pos="1609304" algn="l"/>
          <a:tab pos="1950671" algn="l"/>
        </a:tabLst>
        <a:defRPr sz="3200" b="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828754" indent="-243834" algn="l" defTabSz="1219170" rtl="0" eaLnBrk="1" latinLnBrk="0" hangingPunct="1">
        <a:lnSpc>
          <a:spcPct val="100000"/>
        </a:lnSpc>
        <a:spcBef>
          <a:spcPts val="667"/>
        </a:spcBef>
        <a:spcAft>
          <a:spcPts val="667"/>
        </a:spcAft>
        <a:buClr>
          <a:schemeClr val="tx2"/>
        </a:buClr>
        <a:buSzPct val="100000"/>
        <a:buFont typeface="Arial" pitchFamily="34" charset="0"/>
        <a:buChar char="›"/>
        <a:tabLst>
          <a:tab pos="365751" algn="l"/>
          <a:tab pos="1097253" algn="l"/>
          <a:tab pos="1609304" algn="l"/>
          <a:tab pos="1950671" algn="l"/>
        </a:tabLst>
        <a:defRPr sz="2667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828754" indent="-243834" algn="l" defTabSz="1219170" rtl="0" eaLnBrk="1" latinLnBrk="0" hangingPunct="1">
        <a:lnSpc>
          <a:spcPct val="100000"/>
        </a:lnSpc>
        <a:spcBef>
          <a:spcPts val="667"/>
        </a:spcBef>
        <a:spcAft>
          <a:spcPts val="667"/>
        </a:spcAft>
        <a:buClr>
          <a:schemeClr val="tx2"/>
        </a:buClr>
        <a:buFont typeface="Arial" pitchFamily="34" charset="0"/>
        <a:buChar char="›"/>
        <a:tabLst>
          <a:tab pos="365751" algn="l"/>
          <a:tab pos="1097253" algn="l"/>
          <a:tab pos="1609304" algn="l"/>
          <a:tab pos="1950671" algn="l"/>
        </a:tabLst>
        <a:defRPr sz="2667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828754" indent="-243834" algn="l" defTabSz="1219170" rtl="0" eaLnBrk="1" latinLnBrk="0" hangingPunct="1">
        <a:lnSpc>
          <a:spcPct val="100000"/>
        </a:lnSpc>
        <a:spcBef>
          <a:spcPts val="667"/>
        </a:spcBef>
        <a:spcAft>
          <a:spcPts val="667"/>
        </a:spcAft>
        <a:buClr>
          <a:schemeClr val="tx2"/>
        </a:buClr>
        <a:buSzPct val="100000"/>
        <a:buFont typeface="Arial" pitchFamily="34" charset="0"/>
        <a:buChar char="›"/>
        <a:tabLst>
          <a:tab pos="365751" algn="l"/>
          <a:tab pos="1097253" algn="l"/>
          <a:tab pos="1609304" algn="l"/>
          <a:tab pos="1950671" algn="l"/>
        </a:tabLst>
        <a:defRPr sz="2667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3.xml"/><Relationship Id="rId4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hyperlink" Target="mailto:jnail@forrester.com" TargetMode="External"/><Relationship Id="rId1" Type="http://schemas.openxmlformats.org/officeDocument/2006/relationships/slideLayout" Target="../slideLayouts/slideLayout5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5522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Few See Direct Media Buys As A Benefit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62000" y="1524000"/>
            <a:ext cx="1066800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b="1" dirty="0" err="1"/>
              <a:t>Q8</a:t>
            </a:r>
            <a:r>
              <a:rPr lang="en-GB" sz="1600" b="1" dirty="0"/>
              <a:t>. In general, how important are the following potential benefits of programmatic buying?</a:t>
            </a:r>
          </a:p>
          <a:p>
            <a:pPr algn="ctr"/>
            <a:r>
              <a:rPr lang="en-GB" sz="1200" dirty="0"/>
              <a:t>[Percentage of responses 8 and higher on a scale from 1 (not important) to 10 (very important)]</a:t>
            </a:r>
            <a:endParaRPr lang="en-US" sz="1200" dirty="0"/>
          </a:p>
        </p:txBody>
      </p:sp>
      <p:sp>
        <p:nvSpPr>
          <p:cNvPr id="6" name="Text Placeholder 9"/>
          <p:cNvSpPr txBox="1">
            <a:spLocks/>
          </p:cNvSpPr>
          <p:nvPr/>
        </p:nvSpPr>
        <p:spPr>
          <a:xfrm>
            <a:off x="457200" y="5943601"/>
            <a:ext cx="11125200" cy="471845"/>
          </a:xfrm>
          <a:prstGeom prst="rect">
            <a:avLst/>
          </a:prstGeom>
        </p:spPr>
        <p:txBody>
          <a:bodyPr anchor="b" anchorCtr="0"/>
          <a:lstStyle>
            <a:lvl1pPr marL="274320" indent="-27432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500"/>
              </a:spcAft>
              <a:buClr>
                <a:schemeClr val="accent1"/>
              </a:buClr>
              <a:buSzPct val="125000"/>
              <a:buFont typeface="Arial Black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800" b="0"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1pPr>
            <a:lvl2pPr marL="8229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274320" algn="l"/>
                <a:tab pos="822960" algn="l"/>
                <a:tab pos="1207008" algn="l"/>
                <a:tab pos="1463040" algn="l"/>
              </a:tabLst>
              <a:defRPr sz="24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3716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tx2"/>
              </a:buClr>
              <a:buSzPct val="100000"/>
              <a:buFont typeface="Arial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tx2"/>
              </a:buClr>
              <a:buFont typeface="Arial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3716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tx2"/>
              </a:buClr>
              <a:buSzPct val="100000"/>
              <a:buFont typeface="Arial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/>
              <a:t>Base: 91 (2014) and 85 (2016) marketers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/>
              <a:t>Sources: 2014 ANA/Forrester: Media Buying’s Evolution Challenges Marketers Survey; ANA/Forrester 2016 Programmatic Media Buying Survey</a:t>
            </a:r>
          </a:p>
        </p:txBody>
      </p:sp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3231787622"/>
              </p:ext>
            </p:extLst>
          </p:nvPr>
        </p:nvGraphicFramePr>
        <p:xfrm>
          <a:off x="4310868" y="2140964"/>
          <a:ext cx="5762772" cy="3693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209800" y="2433400"/>
            <a:ext cx="2377440" cy="2192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GB" sz="1425" dirty="0"/>
              <a:t>Ability to personalize ads</a:t>
            </a:r>
            <a:endParaRPr lang="en-US" sz="1425" dirty="0"/>
          </a:p>
        </p:txBody>
      </p:sp>
      <p:sp>
        <p:nvSpPr>
          <p:cNvPr id="12" name="TextBox 11"/>
          <p:cNvSpPr txBox="1"/>
          <p:nvPr/>
        </p:nvSpPr>
        <p:spPr>
          <a:xfrm>
            <a:off x="2209800" y="2889943"/>
            <a:ext cx="2377440" cy="4385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GB" sz="1425" dirty="0"/>
              <a:t>Reach more consumers by buying ads in more channels</a:t>
            </a:r>
            <a:endParaRPr lang="en-US" sz="1425" dirty="0"/>
          </a:p>
        </p:txBody>
      </p:sp>
      <p:sp>
        <p:nvSpPr>
          <p:cNvPr id="13" name="TextBox 12"/>
          <p:cNvSpPr txBox="1"/>
          <p:nvPr/>
        </p:nvSpPr>
        <p:spPr>
          <a:xfrm>
            <a:off x="2118360" y="3565779"/>
            <a:ext cx="2468880" cy="2192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GB" sz="1425" dirty="0"/>
              <a:t>Dynamic ad placement</a:t>
            </a:r>
            <a:endParaRPr lang="en-US" sz="1425" dirty="0"/>
          </a:p>
        </p:txBody>
      </p:sp>
      <p:sp>
        <p:nvSpPr>
          <p:cNvPr id="14" name="TextBox 13"/>
          <p:cNvSpPr txBox="1"/>
          <p:nvPr/>
        </p:nvSpPr>
        <p:spPr>
          <a:xfrm>
            <a:off x="2071690" y="4074335"/>
            <a:ext cx="2515550" cy="4385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GB" sz="1425" dirty="0"/>
              <a:t>Access to a broader set of media options</a:t>
            </a:r>
            <a:endParaRPr lang="en-US" sz="1425" dirty="0"/>
          </a:p>
        </p:txBody>
      </p:sp>
      <p:sp>
        <p:nvSpPr>
          <p:cNvPr id="15" name="TextBox 14"/>
          <p:cNvSpPr txBox="1"/>
          <p:nvPr/>
        </p:nvSpPr>
        <p:spPr>
          <a:xfrm>
            <a:off x="2209800" y="5282573"/>
            <a:ext cx="2377440" cy="4385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GB" sz="1425" dirty="0"/>
              <a:t>Ability to buy ads directly from media companies</a:t>
            </a:r>
            <a:endParaRPr lang="en-US" sz="1425" dirty="0"/>
          </a:p>
        </p:txBody>
      </p:sp>
      <p:sp>
        <p:nvSpPr>
          <p:cNvPr id="16" name="TextBox 15"/>
          <p:cNvSpPr txBox="1"/>
          <p:nvPr/>
        </p:nvSpPr>
        <p:spPr>
          <a:xfrm>
            <a:off x="2057400" y="4788100"/>
            <a:ext cx="2515550" cy="2192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GB" sz="1425" dirty="0"/>
              <a:t>Faster execution of media buys</a:t>
            </a:r>
            <a:endParaRPr lang="en-US" sz="1425" dirty="0"/>
          </a:p>
        </p:txBody>
      </p:sp>
      <p:sp>
        <p:nvSpPr>
          <p:cNvPr id="17" name="Rectangle 16"/>
          <p:cNvSpPr/>
          <p:nvPr/>
        </p:nvSpPr>
        <p:spPr>
          <a:xfrm rot="10800000" flipV="1">
            <a:off x="4648200" y="2819400"/>
            <a:ext cx="395214" cy="2786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solidFill>
                  <a:srgbClr val="00B0F0"/>
                </a:solidFill>
              </a:rPr>
              <a:t>NA</a:t>
            </a:r>
          </a:p>
        </p:txBody>
      </p:sp>
      <p:sp>
        <p:nvSpPr>
          <p:cNvPr id="18" name="Rectangle 17"/>
          <p:cNvSpPr/>
          <p:nvPr/>
        </p:nvSpPr>
        <p:spPr>
          <a:xfrm rot="10800000" flipV="1">
            <a:off x="4633986" y="2209800"/>
            <a:ext cx="395214" cy="2786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solidFill>
                  <a:srgbClr val="00B0F0"/>
                </a:solidFill>
              </a:rPr>
              <a:t>NA</a:t>
            </a:r>
          </a:p>
        </p:txBody>
      </p:sp>
    </p:spTree>
    <p:extLst>
      <p:ext uri="{BB962C8B-B14F-4D97-AF65-F5344CB8AC3E}">
        <p14:creationId xmlns:p14="http://schemas.microsoft.com/office/powerpoint/2010/main" val="3336845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94360"/>
            <a:ext cx="10972800" cy="1181990"/>
          </a:xfrm>
        </p:spPr>
        <p:txBody>
          <a:bodyPr/>
          <a:lstStyle/>
          <a:p>
            <a:r>
              <a:rPr lang="en-US" dirty="0"/>
              <a:t>Advertisers rely on their agency for programmatic buying...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160691" y="2022157"/>
            <a:ext cx="77266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b="1" dirty="0" err="1"/>
              <a:t>Q5</a:t>
            </a:r>
            <a:r>
              <a:rPr lang="en-GB" sz="1600" b="1" dirty="0"/>
              <a:t>. Which of the following types of organizations do you use to buy media programmatically?</a:t>
            </a:r>
            <a:endParaRPr lang="en-US" sz="1200" dirty="0"/>
          </a:p>
        </p:txBody>
      </p:sp>
      <p:sp>
        <p:nvSpPr>
          <p:cNvPr id="9" name="Text Placeholder 9"/>
          <p:cNvSpPr txBox="1">
            <a:spLocks/>
          </p:cNvSpPr>
          <p:nvPr/>
        </p:nvSpPr>
        <p:spPr>
          <a:xfrm>
            <a:off x="457200" y="5943601"/>
            <a:ext cx="9426542" cy="471845"/>
          </a:xfrm>
          <a:prstGeom prst="rect">
            <a:avLst/>
          </a:prstGeom>
        </p:spPr>
        <p:txBody>
          <a:bodyPr anchor="b" anchorCtr="0"/>
          <a:lstStyle>
            <a:lvl1pPr marL="274320" indent="-27432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500"/>
              </a:spcAft>
              <a:buClr>
                <a:schemeClr val="accent1"/>
              </a:buClr>
              <a:buSzPct val="125000"/>
              <a:buFont typeface="Arial Black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800" b="0"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1pPr>
            <a:lvl2pPr marL="8229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274320" algn="l"/>
                <a:tab pos="822960" algn="l"/>
                <a:tab pos="1207008" algn="l"/>
                <a:tab pos="1463040" algn="l"/>
              </a:tabLst>
              <a:defRPr sz="24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3716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tx2"/>
              </a:buClr>
              <a:buSzPct val="100000"/>
              <a:buFont typeface="Arial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tx2"/>
              </a:buClr>
              <a:buFont typeface="Arial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3716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tx2"/>
              </a:buClr>
              <a:buSzPct val="100000"/>
              <a:buFont typeface="Arial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/>
              <a:t>Base: 96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  <a:r>
              <a:rPr lang="en-US" sz="1200" dirty="0"/>
              <a:t>marketers whose </a:t>
            </a:r>
            <a:r>
              <a:rPr lang="en-GB" sz="1200" dirty="0"/>
              <a:t>firm has done programmatic buying in the past year</a:t>
            </a:r>
            <a:endParaRPr lang="en-US" sz="12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/>
              <a:t>Sources: ANA/Forrester 2016 Programmatic Media Buying Survey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287309" y="2783032"/>
            <a:ext cx="1463040" cy="2295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GB" sz="1500" dirty="0"/>
              <a:t>Agency</a:t>
            </a:r>
            <a:endParaRPr lang="en-US" sz="1500" dirty="0"/>
          </a:p>
        </p:txBody>
      </p:sp>
      <p:sp>
        <p:nvSpPr>
          <p:cNvPr id="26" name="TextBox 25"/>
          <p:cNvSpPr txBox="1"/>
          <p:nvPr/>
        </p:nvSpPr>
        <p:spPr>
          <a:xfrm>
            <a:off x="2510069" y="3429000"/>
            <a:ext cx="224028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GB" sz="1500" dirty="0"/>
              <a:t>Agency trading desk</a:t>
            </a:r>
            <a:endParaRPr lang="en-US" sz="1500" dirty="0"/>
          </a:p>
        </p:txBody>
      </p:sp>
      <p:sp>
        <p:nvSpPr>
          <p:cNvPr id="31" name="TextBox 30"/>
          <p:cNvSpPr txBox="1"/>
          <p:nvPr/>
        </p:nvSpPr>
        <p:spPr>
          <a:xfrm>
            <a:off x="2503891" y="3989085"/>
            <a:ext cx="224645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GB" sz="1500" dirty="0"/>
              <a:t>In-house programmatic buying group</a:t>
            </a:r>
            <a:endParaRPr lang="en-US" sz="15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1" y="2593158"/>
            <a:ext cx="4200525" cy="2066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64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0100" y="2369942"/>
            <a:ext cx="2971800" cy="29718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…few have  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33600" y="1524001"/>
            <a:ext cx="800100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 err="1"/>
              <a:t>Q17</a:t>
            </a:r>
            <a:r>
              <a:rPr lang="en-US" sz="1400" b="1" dirty="0"/>
              <a:t>. Have you reduced or eliminated the role of an external agency(s) as a result of the expansion of your in-house capabilities for programmatic buying?</a:t>
            </a:r>
            <a:endParaRPr lang="en-US" sz="1200" dirty="0"/>
          </a:p>
        </p:txBody>
      </p:sp>
      <p:sp>
        <p:nvSpPr>
          <p:cNvPr id="20" name="Text Placeholder 9"/>
          <p:cNvSpPr txBox="1">
            <a:spLocks/>
          </p:cNvSpPr>
          <p:nvPr/>
        </p:nvSpPr>
        <p:spPr>
          <a:xfrm>
            <a:off x="457200" y="5943601"/>
            <a:ext cx="9426542" cy="471845"/>
          </a:xfrm>
          <a:prstGeom prst="rect">
            <a:avLst/>
          </a:prstGeom>
        </p:spPr>
        <p:txBody>
          <a:bodyPr anchor="b" anchorCtr="0"/>
          <a:lstStyle>
            <a:lvl1pPr marL="274320" indent="-27432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500"/>
              </a:spcAft>
              <a:buClr>
                <a:schemeClr val="accent1"/>
              </a:buClr>
              <a:buSzPct val="125000"/>
              <a:buFont typeface="Arial Black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800" b="0"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1pPr>
            <a:lvl2pPr marL="8229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274320" algn="l"/>
                <a:tab pos="822960" algn="l"/>
                <a:tab pos="1207008" algn="l"/>
                <a:tab pos="1463040" algn="l"/>
              </a:tabLst>
              <a:defRPr sz="24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3716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tx2"/>
              </a:buClr>
              <a:buSzPct val="100000"/>
              <a:buFont typeface="Arial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tx2"/>
              </a:buClr>
              <a:buFont typeface="Arial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3716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tx2"/>
              </a:buClr>
              <a:buSzPct val="100000"/>
              <a:buFont typeface="Arial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/>
              <a:t>Base: 70 marketers whose </a:t>
            </a:r>
            <a:r>
              <a:rPr lang="en-GB" sz="1200" dirty="0"/>
              <a:t>firm has done programmatic buying in the past year</a:t>
            </a:r>
            <a:br>
              <a:rPr lang="en-GB" sz="1200" dirty="0"/>
            </a:br>
            <a:r>
              <a:rPr lang="en-US" sz="1200" dirty="0"/>
              <a:t>Source: ANA/Forrester 2016 Programmatic Media Buying Survey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897510" y="2386687"/>
            <a:ext cx="156068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GB" sz="2000" b="1" dirty="0"/>
              <a:t>Yes – 14%</a:t>
            </a:r>
            <a:endParaRPr lang="en-US" sz="2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743200" y="3740426"/>
            <a:ext cx="17526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GB" sz="2000" b="1" dirty="0"/>
              <a:t>No – 86%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180358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new collaboration with analytics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33600" y="1524000"/>
            <a:ext cx="80010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 err="1"/>
              <a:t>Q16</a:t>
            </a:r>
            <a:r>
              <a:rPr lang="en-US" sz="1400" b="1" dirty="0"/>
              <a:t>. How has your organization adapted to incorporate programmatic buying?</a:t>
            </a:r>
            <a:endParaRPr lang="en-US" sz="1200" dirty="0"/>
          </a:p>
        </p:txBody>
      </p:sp>
      <p:sp>
        <p:nvSpPr>
          <p:cNvPr id="20" name="Text Placeholder 9"/>
          <p:cNvSpPr txBox="1">
            <a:spLocks/>
          </p:cNvSpPr>
          <p:nvPr/>
        </p:nvSpPr>
        <p:spPr>
          <a:xfrm>
            <a:off x="457200" y="5943601"/>
            <a:ext cx="9426542" cy="471845"/>
          </a:xfrm>
          <a:prstGeom prst="rect">
            <a:avLst/>
          </a:prstGeom>
        </p:spPr>
        <p:txBody>
          <a:bodyPr anchor="b" anchorCtr="0"/>
          <a:lstStyle>
            <a:lvl1pPr marL="274320" indent="-27432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500"/>
              </a:spcAft>
              <a:buClr>
                <a:schemeClr val="accent1"/>
              </a:buClr>
              <a:buSzPct val="125000"/>
              <a:buFont typeface="Arial Black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800" b="0"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1pPr>
            <a:lvl2pPr marL="8229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274320" algn="l"/>
                <a:tab pos="822960" algn="l"/>
                <a:tab pos="1207008" algn="l"/>
                <a:tab pos="1463040" algn="l"/>
              </a:tabLst>
              <a:defRPr sz="24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3716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tx2"/>
              </a:buClr>
              <a:buSzPct val="100000"/>
              <a:buFont typeface="Arial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tx2"/>
              </a:buClr>
              <a:buFont typeface="Arial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3716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tx2"/>
              </a:buClr>
              <a:buSzPct val="100000"/>
              <a:buFont typeface="Arial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/>
              <a:t>Base: 68 marketers whose </a:t>
            </a:r>
            <a:r>
              <a:rPr lang="en-GB" sz="1200" dirty="0"/>
              <a:t>firm has done programmatic buying in the past year</a:t>
            </a:r>
            <a:br>
              <a:rPr lang="en-GB" sz="1200" dirty="0"/>
            </a:br>
            <a:r>
              <a:rPr lang="en-US" sz="1200" dirty="0"/>
              <a:t>Source: ANA/Forrester 2016 Programmatic Media Buying Survey</a:t>
            </a:r>
          </a:p>
        </p:txBody>
      </p:sp>
      <p:sp>
        <p:nvSpPr>
          <p:cNvPr id="21" name="TextBox 18"/>
          <p:cNvSpPr txBox="1"/>
          <p:nvPr/>
        </p:nvSpPr>
        <p:spPr>
          <a:xfrm>
            <a:off x="2442913" y="2137449"/>
            <a:ext cx="3587235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500" dirty="0"/>
              <a:t>Organized to develop closer collaboration between marketing and analytics</a:t>
            </a:r>
            <a:endParaRPr lang="en-US" sz="1500" dirty="0"/>
          </a:p>
        </p:txBody>
      </p:sp>
      <p:sp>
        <p:nvSpPr>
          <p:cNvPr id="23" name="TextBox 18"/>
          <p:cNvSpPr txBox="1"/>
          <p:nvPr/>
        </p:nvSpPr>
        <p:spPr>
          <a:xfrm>
            <a:off x="2980266" y="2806588"/>
            <a:ext cx="3039534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500" dirty="0"/>
              <a:t>Allowed greater flexibility in moving budget across channels</a:t>
            </a:r>
            <a:endParaRPr lang="en-US" sz="1500" dirty="0"/>
          </a:p>
        </p:txBody>
      </p:sp>
      <p:sp>
        <p:nvSpPr>
          <p:cNvPr id="24" name="TextBox 18"/>
          <p:cNvSpPr txBox="1"/>
          <p:nvPr/>
        </p:nvSpPr>
        <p:spPr>
          <a:xfrm>
            <a:off x="2980266" y="3397442"/>
            <a:ext cx="3024294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US" sz="1500" dirty="0"/>
              <a:t>Developed a Center of Excellence for programmatic buying</a:t>
            </a:r>
          </a:p>
        </p:txBody>
      </p:sp>
      <p:sp>
        <p:nvSpPr>
          <p:cNvPr id="25" name="TextBox 18"/>
          <p:cNvSpPr txBox="1"/>
          <p:nvPr/>
        </p:nvSpPr>
        <p:spPr>
          <a:xfrm>
            <a:off x="2416409" y="3988297"/>
            <a:ext cx="3588151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500" dirty="0"/>
              <a:t>Organized to develop closer collaboration between marketing and IT</a:t>
            </a:r>
            <a:endParaRPr lang="en-US" sz="1500" dirty="0"/>
          </a:p>
        </p:txBody>
      </p:sp>
      <p:sp>
        <p:nvSpPr>
          <p:cNvPr id="26" name="TextBox 18"/>
          <p:cNvSpPr txBox="1"/>
          <p:nvPr/>
        </p:nvSpPr>
        <p:spPr>
          <a:xfrm>
            <a:off x="2404342" y="4600216"/>
            <a:ext cx="3600217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500" dirty="0"/>
              <a:t>Deemphasized existing benchmarks, such as cost per point or cost per thousand</a:t>
            </a:r>
            <a:endParaRPr lang="en-US" sz="1500" dirty="0"/>
          </a:p>
        </p:txBody>
      </p:sp>
      <p:sp>
        <p:nvSpPr>
          <p:cNvPr id="19" name="TextBox 18"/>
          <p:cNvSpPr txBox="1"/>
          <p:nvPr/>
        </p:nvSpPr>
        <p:spPr>
          <a:xfrm>
            <a:off x="2394747" y="5202695"/>
            <a:ext cx="3609812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500" dirty="0"/>
              <a:t>Increased scope of creative development to better tailor individual experiences</a:t>
            </a:r>
            <a:endParaRPr lang="en-US" sz="15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9800" y="2078153"/>
            <a:ext cx="4512359" cy="3929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20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HINA TAIPEI LAKE bridge sunrise tree sky cloud forest wallpaper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96" y="-2"/>
            <a:ext cx="12198096" cy="7096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5669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14400" y="1890102"/>
            <a:ext cx="10515600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dirty="0"/>
              <a:t>An undisclosed programmatic model </a:t>
            </a:r>
          </a:p>
          <a:p>
            <a:pPr algn="ctr"/>
            <a:r>
              <a:rPr lang="en-US" sz="2400" dirty="0"/>
              <a:t>typically refers to an arrangement where an agent and/or intermediary purchasing media on an advertiser’s behalf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14400" y="3735864"/>
            <a:ext cx="1051560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dirty="0"/>
              <a:t>By not disclosing the actual prices paid, margin (and potential arbitrage) are unknown and undisclosed to the client.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14400" y="2971800"/>
            <a:ext cx="10515600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dirty="0"/>
              <a:t>does not disclose the actual closing/winning bid prices of media purchased, instead providing only a final price which includes margin and fees.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34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94360"/>
            <a:ext cx="11049000" cy="1181990"/>
          </a:xfrm>
        </p:spPr>
        <p:txBody>
          <a:bodyPr/>
          <a:lstStyle/>
          <a:p>
            <a:r>
              <a:rPr lang="en-US" dirty="0"/>
              <a:t>…as a result many lack clarity on their buy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14400" y="1890102"/>
            <a:ext cx="99822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 err="1"/>
              <a:t>Q6</a:t>
            </a:r>
            <a:r>
              <a:rPr lang="en-US" sz="1600" b="1" dirty="0"/>
              <a:t>. Have you opted into an undisclosed programmatic model with your agency/agency trading desk? </a:t>
            </a:r>
          </a:p>
        </p:txBody>
      </p:sp>
      <p:sp>
        <p:nvSpPr>
          <p:cNvPr id="9" name="Text Placeholder 9"/>
          <p:cNvSpPr txBox="1">
            <a:spLocks/>
          </p:cNvSpPr>
          <p:nvPr/>
        </p:nvSpPr>
        <p:spPr>
          <a:xfrm>
            <a:off x="457200" y="5943601"/>
            <a:ext cx="9426542" cy="471845"/>
          </a:xfrm>
          <a:prstGeom prst="rect">
            <a:avLst/>
          </a:prstGeom>
        </p:spPr>
        <p:txBody>
          <a:bodyPr anchor="b" anchorCtr="0"/>
          <a:lstStyle>
            <a:lvl1pPr marL="274320" indent="-27432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500"/>
              </a:spcAft>
              <a:buClr>
                <a:schemeClr val="accent1"/>
              </a:buClr>
              <a:buSzPct val="125000"/>
              <a:buFont typeface="Arial Black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800" b="0"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1pPr>
            <a:lvl2pPr marL="8229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274320" algn="l"/>
                <a:tab pos="822960" algn="l"/>
                <a:tab pos="1207008" algn="l"/>
                <a:tab pos="1463040" algn="l"/>
              </a:tabLst>
              <a:defRPr sz="24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3716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tx2"/>
              </a:buClr>
              <a:buSzPct val="100000"/>
              <a:buFont typeface="Arial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tx2"/>
              </a:buClr>
              <a:buFont typeface="Arial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3716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tx2"/>
              </a:buClr>
              <a:buSzPct val="100000"/>
              <a:buFont typeface="Arial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/>
              <a:t>Base: 88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  <a:r>
              <a:rPr lang="en-US" sz="1200" dirty="0"/>
              <a:t>marketers whose </a:t>
            </a:r>
            <a:r>
              <a:rPr lang="en-GB" sz="1200" dirty="0"/>
              <a:t>firm has done programmatic buying in the past year</a:t>
            </a:r>
            <a:endParaRPr lang="en-US" sz="12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/>
              <a:t>Sources: ANA/Forrester 2016 Programmatic Media Buying Survey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162582" y="4009561"/>
            <a:ext cx="1463040" cy="2295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GB" sz="1500" dirty="0"/>
              <a:t>Not Sure – 40%</a:t>
            </a:r>
            <a:endParaRPr lang="en-US" sz="1500" dirty="0"/>
          </a:p>
        </p:txBody>
      </p:sp>
      <p:sp>
        <p:nvSpPr>
          <p:cNvPr id="26" name="TextBox 25"/>
          <p:cNvSpPr txBox="1"/>
          <p:nvPr/>
        </p:nvSpPr>
        <p:spPr>
          <a:xfrm>
            <a:off x="7503795" y="3533027"/>
            <a:ext cx="99060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500" dirty="0"/>
              <a:t>Yes – 34%</a:t>
            </a:r>
            <a:endParaRPr lang="en-US" sz="1500" dirty="0"/>
          </a:p>
        </p:txBody>
      </p:sp>
      <p:sp>
        <p:nvSpPr>
          <p:cNvPr id="31" name="TextBox 30"/>
          <p:cNvSpPr txBox="1"/>
          <p:nvPr/>
        </p:nvSpPr>
        <p:spPr>
          <a:xfrm>
            <a:off x="6345555" y="5594995"/>
            <a:ext cx="11582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GB" sz="1500" dirty="0"/>
              <a:t>No – 26%</a:t>
            </a:r>
            <a:endParaRPr lang="en-US" sz="15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2819400"/>
            <a:ext cx="2779395" cy="2779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068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have you opted in to an undisclosed programmatic model?</a:t>
            </a:r>
          </a:p>
        </p:txBody>
      </p:sp>
      <p:sp>
        <p:nvSpPr>
          <p:cNvPr id="4" name="Rounded Rectangular Callout 3"/>
          <p:cNvSpPr/>
          <p:nvPr/>
        </p:nvSpPr>
        <p:spPr>
          <a:xfrm>
            <a:off x="2895600" y="4576853"/>
            <a:ext cx="3352800" cy="1447800"/>
          </a:xfrm>
          <a:prstGeom prst="wedgeRoundRectCallout">
            <a:avLst>
              <a:gd name="adj1" fmla="val -5681"/>
              <a:gd name="adj2" fmla="val 71523"/>
              <a:gd name="adj3" fmla="val 1666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Legacy agreement. We are currently in negotiations to unbundle the fees.</a:t>
            </a:r>
          </a:p>
        </p:txBody>
      </p:sp>
      <p:sp>
        <p:nvSpPr>
          <p:cNvPr id="5" name="Rounded Rectangular Callout 4"/>
          <p:cNvSpPr/>
          <p:nvPr/>
        </p:nvSpPr>
        <p:spPr>
          <a:xfrm>
            <a:off x="7239000" y="1810131"/>
            <a:ext cx="3352800" cy="1371600"/>
          </a:xfrm>
          <a:prstGeom prst="wedgeRoundRectCallout">
            <a:avLst>
              <a:gd name="adj1" fmla="val -40746"/>
              <a:gd name="adj2" fmla="val 92130"/>
              <a:gd name="adj3" fmla="val 1666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Feel forced into it from the agency holding group, rather than opting in.</a:t>
            </a:r>
          </a:p>
        </p:txBody>
      </p:sp>
      <p:sp>
        <p:nvSpPr>
          <p:cNvPr id="6" name="Rounded Rectangular Callout 5"/>
          <p:cNvSpPr/>
          <p:nvPr/>
        </p:nvSpPr>
        <p:spPr>
          <a:xfrm>
            <a:off x="2895600" y="2155896"/>
            <a:ext cx="3352800" cy="533400"/>
          </a:xfrm>
          <a:prstGeom prst="wedgeRoundRectCallout">
            <a:avLst>
              <a:gd name="adj1" fmla="val -8279"/>
              <a:gd name="adj2" fmla="val 100595"/>
              <a:gd name="adj3" fmla="val 1666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We leaped before we looked.</a:t>
            </a:r>
          </a:p>
        </p:txBody>
      </p:sp>
      <p:sp>
        <p:nvSpPr>
          <p:cNvPr id="7" name="Rounded Rectangular Callout 6"/>
          <p:cNvSpPr/>
          <p:nvPr/>
        </p:nvSpPr>
        <p:spPr>
          <a:xfrm>
            <a:off x="1333500" y="3048000"/>
            <a:ext cx="3352800" cy="1181100"/>
          </a:xfrm>
          <a:prstGeom prst="wedgeRoundRectCallout">
            <a:avLst>
              <a:gd name="adj1" fmla="val -14772"/>
              <a:gd name="adj2" fmla="val 89535"/>
              <a:gd name="adj3" fmla="val 1666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Only model currently available, but working on establishing an open model.</a:t>
            </a:r>
          </a:p>
        </p:txBody>
      </p:sp>
      <p:sp>
        <p:nvSpPr>
          <p:cNvPr id="8" name="Rounded Rectangular Callout 7"/>
          <p:cNvSpPr/>
          <p:nvPr/>
        </p:nvSpPr>
        <p:spPr>
          <a:xfrm>
            <a:off x="8001000" y="3823136"/>
            <a:ext cx="3352800" cy="1447800"/>
          </a:xfrm>
          <a:prstGeom prst="wedgeRoundRectCallout">
            <a:avLst>
              <a:gd name="adj1" fmla="val -29924"/>
              <a:gd name="adj2" fmla="val 95583"/>
              <a:gd name="adj3" fmla="val 1666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Predominantly scale – other benefits are very low fraud, big increases in KPIs and reduced costs.</a:t>
            </a:r>
          </a:p>
        </p:txBody>
      </p:sp>
    </p:spTree>
    <p:extLst>
      <p:ext uri="{BB962C8B-B14F-4D97-AF65-F5344CB8AC3E}">
        <p14:creationId xmlns:p14="http://schemas.microsoft.com/office/powerpoint/2010/main" val="2205177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09600" y="594360"/>
            <a:ext cx="10972800" cy="1181990"/>
          </a:xfrm>
        </p:spPr>
        <p:txBody>
          <a:bodyPr/>
          <a:lstStyle/>
          <a:p>
            <a:r>
              <a:rPr lang="en-US" dirty="0"/>
              <a:t>Bots and transparency issues plague programmatic…</a:t>
            </a:r>
          </a:p>
        </p:txBody>
      </p:sp>
      <p:graphicFrame>
        <p:nvGraphicFramePr>
          <p:cNvPr id="9" name="Object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8651357"/>
              </p:ext>
            </p:extLst>
          </p:nvPr>
        </p:nvGraphicFramePr>
        <p:xfrm>
          <a:off x="609600" y="1706563"/>
          <a:ext cx="10972800" cy="4567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62000" y="1744419"/>
            <a:ext cx="1066800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 err="1"/>
              <a:t>Q9</a:t>
            </a:r>
            <a:r>
              <a:rPr lang="en-US" sz="1400" b="1" dirty="0"/>
              <a:t>. How significant do you consider each of the following potential challenges to your ability</a:t>
            </a:r>
          </a:p>
          <a:p>
            <a:pPr algn="ctr"/>
            <a:r>
              <a:rPr lang="en-US" sz="1400" b="1" dirty="0"/>
              <a:t>to use programmatic buying effectively?</a:t>
            </a:r>
          </a:p>
          <a:p>
            <a:pPr algn="ctr"/>
            <a:r>
              <a:rPr lang="en-GB" sz="1200" dirty="0"/>
              <a:t>[Percentage of responses 8 and higher on a scale from 1 (not important) to 10 (very important)]</a:t>
            </a:r>
            <a:endParaRPr lang="en-US" sz="1200" dirty="0"/>
          </a:p>
        </p:txBody>
      </p:sp>
      <p:sp>
        <p:nvSpPr>
          <p:cNvPr id="20" name="Text Placeholder 9"/>
          <p:cNvSpPr txBox="1">
            <a:spLocks/>
          </p:cNvSpPr>
          <p:nvPr/>
        </p:nvSpPr>
        <p:spPr>
          <a:xfrm>
            <a:off x="457200" y="5943601"/>
            <a:ext cx="11125200" cy="471845"/>
          </a:xfrm>
          <a:prstGeom prst="rect">
            <a:avLst/>
          </a:prstGeom>
        </p:spPr>
        <p:txBody>
          <a:bodyPr anchor="b" anchorCtr="0"/>
          <a:lstStyle>
            <a:lvl1pPr marL="274320" indent="-27432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500"/>
              </a:spcAft>
              <a:buClr>
                <a:schemeClr val="accent1"/>
              </a:buClr>
              <a:buSzPct val="125000"/>
              <a:buFont typeface="Arial Black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800" b="0"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1pPr>
            <a:lvl2pPr marL="8229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274320" algn="l"/>
                <a:tab pos="822960" algn="l"/>
                <a:tab pos="1207008" algn="l"/>
                <a:tab pos="1463040" algn="l"/>
              </a:tabLst>
              <a:defRPr sz="24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3716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tx2"/>
              </a:buClr>
              <a:buSzPct val="100000"/>
              <a:buFont typeface="Arial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tx2"/>
              </a:buClr>
              <a:buFont typeface="Arial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3716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tx2"/>
              </a:buClr>
              <a:buSzPct val="100000"/>
              <a:buFont typeface="Arial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/>
              <a:t>Note: not all responses shown. Base: 84 (2014) and 82 (2016)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  <a:r>
              <a:rPr lang="en-US" sz="1200" dirty="0"/>
              <a:t>marketers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/>
              <a:t>Sources: 2014 ANA/Forrester: Media Buying’s Evolution Challenges Marketers Survey; ANA/Forrester 2016 Programmatic Media Buying Survey</a:t>
            </a:r>
          </a:p>
        </p:txBody>
      </p:sp>
      <p:sp>
        <p:nvSpPr>
          <p:cNvPr id="21" name="TextBox 18"/>
          <p:cNvSpPr txBox="1"/>
          <p:nvPr/>
        </p:nvSpPr>
        <p:spPr>
          <a:xfrm>
            <a:off x="1447800" y="2531248"/>
            <a:ext cx="3108960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300" dirty="0"/>
              <a:t>Higher bot fraud in programmatic buys</a:t>
            </a:r>
            <a:endParaRPr lang="en-US" sz="1300" dirty="0"/>
          </a:p>
        </p:txBody>
      </p:sp>
      <p:sp>
        <p:nvSpPr>
          <p:cNvPr id="22" name="TextBox 18"/>
          <p:cNvSpPr txBox="1"/>
          <p:nvPr/>
        </p:nvSpPr>
        <p:spPr>
          <a:xfrm>
            <a:off x="1752600" y="2931168"/>
            <a:ext cx="2804160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300" dirty="0"/>
              <a:t>Lack of transparency to the costs within the programmatic supply chain</a:t>
            </a:r>
            <a:endParaRPr lang="en-US" sz="1300" dirty="0"/>
          </a:p>
        </p:txBody>
      </p:sp>
      <p:sp>
        <p:nvSpPr>
          <p:cNvPr id="24" name="TextBox 18"/>
          <p:cNvSpPr txBox="1"/>
          <p:nvPr/>
        </p:nvSpPr>
        <p:spPr>
          <a:xfrm>
            <a:off x="1752600" y="3596175"/>
            <a:ext cx="2804160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300" dirty="0"/>
              <a:t>Potential for buying traffic with little/no viewability</a:t>
            </a:r>
            <a:endParaRPr lang="en-US" sz="1300" dirty="0"/>
          </a:p>
        </p:txBody>
      </p:sp>
      <p:sp>
        <p:nvSpPr>
          <p:cNvPr id="25" name="TextBox 18"/>
          <p:cNvSpPr txBox="1"/>
          <p:nvPr/>
        </p:nvSpPr>
        <p:spPr>
          <a:xfrm>
            <a:off x="1752600" y="4261182"/>
            <a:ext cx="2804160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300" dirty="0"/>
              <a:t>Lack of inventory transparency</a:t>
            </a:r>
            <a:endParaRPr lang="en-US" sz="1300" dirty="0"/>
          </a:p>
        </p:txBody>
      </p:sp>
      <p:sp>
        <p:nvSpPr>
          <p:cNvPr id="26" name="TextBox 18"/>
          <p:cNvSpPr txBox="1"/>
          <p:nvPr/>
        </p:nvSpPr>
        <p:spPr>
          <a:xfrm>
            <a:off x="1752600" y="4760081"/>
            <a:ext cx="2804160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300" dirty="0"/>
              <a:t>Lack of visibility into data used to define targeted audiences</a:t>
            </a:r>
            <a:endParaRPr lang="en-US" sz="1300" dirty="0"/>
          </a:p>
        </p:txBody>
      </p:sp>
      <p:sp>
        <p:nvSpPr>
          <p:cNvPr id="27" name="TextBox 18"/>
          <p:cNvSpPr txBox="1"/>
          <p:nvPr/>
        </p:nvSpPr>
        <p:spPr>
          <a:xfrm>
            <a:off x="1752600" y="5359979"/>
            <a:ext cx="2804160" cy="4001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300" dirty="0"/>
              <a:t>Lack of transparency into firms along the programmatic supply chain</a:t>
            </a:r>
            <a:endParaRPr lang="en-US" sz="1300" dirty="0"/>
          </a:p>
        </p:txBody>
      </p:sp>
      <p:sp>
        <p:nvSpPr>
          <p:cNvPr id="12" name="Rectangle 11"/>
          <p:cNvSpPr/>
          <p:nvPr/>
        </p:nvSpPr>
        <p:spPr>
          <a:xfrm rot="10800000" flipV="1">
            <a:off x="4633986" y="3517625"/>
            <a:ext cx="395214" cy="2786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solidFill>
                  <a:srgbClr val="00B0F0"/>
                </a:solidFill>
              </a:rPr>
              <a:t>NA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371600" y="2819400"/>
            <a:ext cx="9525000" cy="3124201"/>
            <a:chOff x="1371600" y="2819400"/>
            <a:chExt cx="9525000" cy="3124201"/>
          </a:xfrm>
        </p:grpSpPr>
        <p:sp>
          <p:nvSpPr>
            <p:cNvPr id="2" name="Rectangle 1"/>
            <p:cNvSpPr/>
            <p:nvPr/>
          </p:nvSpPr>
          <p:spPr>
            <a:xfrm>
              <a:off x="1447800" y="2819400"/>
              <a:ext cx="9448800" cy="586457"/>
            </a:xfrm>
            <a:prstGeom prst="rect">
              <a:avLst/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371600" y="4067980"/>
              <a:ext cx="9448800" cy="1875621"/>
            </a:xfrm>
            <a:prstGeom prst="rect">
              <a:avLst/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5" name="Rectangle 14"/>
          <p:cNvSpPr/>
          <p:nvPr/>
        </p:nvSpPr>
        <p:spPr>
          <a:xfrm rot="10800000" flipV="1">
            <a:off x="4572000" y="2312194"/>
            <a:ext cx="395214" cy="2786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solidFill>
                  <a:srgbClr val="00B0F0"/>
                </a:solidFill>
              </a:rPr>
              <a:t>NA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028700" y="2451497"/>
            <a:ext cx="685800" cy="1434031"/>
            <a:chOff x="1028700" y="2451497"/>
            <a:chExt cx="685800" cy="1434031"/>
          </a:xfrm>
        </p:grpSpPr>
        <p:sp>
          <p:nvSpPr>
            <p:cNvPr id="4" name="Right Arrow 3"/>
            <p:cNvSpPr/>
            <p:nvPr/>
          </p:nvSpPr>
          <p:spPr>
            <a:xfrm>
              <a:off x="1028700" y="2451497"/>
              <a:ext cx="685800" cy="367903"/>
            </a:xfrm>
            <a:prstGeom prst="right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Right Arrow 17"/>
            <p:cNvSpPr/>
            <p:nvPr/>
          </p:nvSpPr>
          <p:spPr>
            <a:xfrm>
              <a:off x="1028700" y="3517625"/>
              <a:ext cx="685800" cy="367903"/>
            </a:xfrm>
            <a:prstGeom prst="right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083615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…and keeps marketers up at night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53" b="5637"/>
          <a:stretch/>
        </p:blipFill>
        <p:spPr bwMode="auto">
          <a:xfrm>
            <a:off x="2366962" y="1649897"/>
            <a:ext cx="7458075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95499" y="1323124"/>
            <a:ext cx="80010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 err="1"/>
              <a:t>Q19</a:t>
            </a:r>
            <a:r>
              <a:rPr lang="en-US" sz="1400" b="1" dirty="0"/>
              <a:t>. What, if anything, about programmatic buying “keeps you up at night”?</a:t>
            </a:r>
            <a:endParaRPr lang="en-US" sz="1200" dirty="0"/>
          </a:p>
        </p:txBody>
      </p:sp>
      <p:sp>
        <p:nvSpPr>
          <p:cNvPr id="5" name="Text Placeholder 9"/>
          <p:cNvSpPr txBox="1">
            <a:spLocks/>
          </p:cNvSpPr>
          <p:nvPr/>
        </p:nvSpPr>
        <p:spPr>
          <a:xfrm>
            <a:off x="457200" y="5943601"/>
            <a:ext cx="9426542" cy="471845"/>
          </a:xfrm>
          <a:prstGeom prst="rect">
            <a:avLst/>
          </a:prstGeom>
        </p:spPr>
        <p:txBody>
          <a:bodyPr anchor="b" anchorCtr="0"/>
          <a:lstStyle>
            <a:lvl1pPr marL="274320" indent="-27432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500"/>
              </a:spcAft>
              <a:buClr>
                <a:schemeClr val="accent1"/>
              </a:buClr>
              <a:buSzPct val="125000"/>
              <a:buFont typeface="Arial Black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800" b="0"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1pPr>
            <a:lvl2pPr marL="8229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274320" algn="l"/>
                <a:tab pos="822960" algn="l"/>
                <a:tab pos="1207008" algn="l"/>
                <a:tab pos="1463040" algn="l"/>
              </a:tabLst>
              <a:defRPr sz="24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3716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tx2"/>
              </a:buClr>
              <a:buSzPct val="100000"/>
              <a:buFont typeface="Arial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tx2"/>
              </a:buClr>
              <a:buFont typeface="Arial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3716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tx2"/>
              </a:buClr>
              <a:buSzPct val="100000"/>
              <a:buFont typeface="Arial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dirty="0"/>
              <a:t>Base: 43 marketers</a:t>
            </a:r>
            <a:br>
              <a:rPr lang="en-GB" sz="1200" dirty="0"/>
            </a:br>
            <a:r>
              <a:rPr lang="en-US" sz="1200" dirty="0"/>
              <a:t>Source: ANA/Forrester 2016 Programmatic Media Buying Survey</a:t>
            </a:r>
          </a:p>
        </p:txBody>
      </p:sp>
    </p:spTree>
    <p:extLst>
      <p:ext uri="{BB962C8B-B14F-4D97-AF65-F5344CB8AC3E}">
        <p14:creationId xmlns:p14="http://schemas.microsoft.com/office/powerpoint/2010/main" val="1614981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Programmatic Buying 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An ANA/Forrester Survey Media Buying Industry</a:t>
            </a:r>
            <a:endParaRPr lang="en-US" b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Jim Nail, </a:t>
            </a:r>
            <a:r>
              <a:rPr lang="en-US" dirty="0">
                <a:solidFill>
                  <a:schemeClr val="bg1"/>
                </a:solidFill>
              </a:rPr>
              <a:t>Principal Analyst</a:t>
            </a:r>
            <a:endParaRPr lang="en-US" b="1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March 4, 2016</a:t>
            </a:r>
          </a:p>
        </p:txBody>
      </p:sp>
    </p:spTree>
    <p:extLst>
      <p:ext uri="{BB962C8B-B14F-4D97-AF65-F5344CB8AC3E}">
        <p14:creationId xmlns:p14="http://schemas.microsoft.com/office/powerpoint/2010/main" val="3067627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Marketers push for more transparency…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33600" y="1524001"/>
            <a:ext cx="800100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 err="1"/>
              <a:t>Q10</a:t>
            </a:r>
            <a:r>
              <a:rPr lang="en-US" sz="1400" b="1" dirty="0"/>
              <a:t>. Which, if any, of the following actions have you taken to respond to potential concerns about the transparency of programmatic buying?</a:t>
            </a:r>
            <a:endParaRPr lang="en-US" sz="1200" dirty="0"/>
          </a:p>
        </p:txBody>
      </p:sp>
      <p:sp>
        <p:nvSpPr>
          <p:cNvPr id="20" name="Text Placeholder 9"/>
          <p:cNvSpPr txBox="1">
            <a:spLocks/>
          </p:cNvSpPr>
          <p:nvPr/>
        </p:nvSpPr>
        <p:spPr>
          <a:xfrm>
            <a:off x="457200" y="5943601"/>
            <a:ext cx="9426542" cy="471845"/>
          </a:xfrm>
          <a:prstGeom prst="rect">
            <a:avLst/>
          </a:prstGeom>
        </p:spPr>
        <p:txBody>
          <a:bodyPr anchor="b" anchorCtr="0"/>
          <a:lstStyle>
            <a:lvl1pPr marL="274320" indent="-27432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500"/>
              </a:spcAft>
              <a:buClr>
                <a:schemeClr val="accent1"/>
              </a:buClr>
              <a:buSzPct val="125000"/>
              <a:buFont typeface="Arial Black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800" b="0"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1pPr>
            <a:lvl2pPr marL="8229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274320" algn="l"/>
                <a:tab pos="822960" algn="l"/>
                <a:tab pos="1207008" algn="l"/>
                <a:tab pos="1463040" algn="l"/>
              </a:tabLst>
              <a:defRPr sz="24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3716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tx2"/>
              </a:buClr>
              <a:buSzPct val="100000"/>
              <a:buFont typeface="Arial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tx2"/>
              </a:buClr>
              <a:buFont typeface="Arial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3716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tx2"/>
              </a:buClr>
              <a:buSzPct val="100000"/>
              <a:buFont typeface="Arial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dirty="0"/>
              <a:t>Base: 78 marketers</a:t>
            </a:r>
            <a:br>
              <a:rPr lang="en-GB" sz="1200" dirty="0"/>
            </a:br>
            <a:r>
              <a:rPr lang="en-US" sz="1200" dirty="0"/>
              <a:t>Source: ANA/Forrester 2016 Programmatic Media Buying Survey</a:t>
            </a:r>
          </a:p>
        </p:txBody>
      </p:sp>
      <p:sp>
        <p:nvSpPr>
          <p:cNvPr id="21" name="TextBox 18"/>
          <p:cNvSpPr txBox="1"/>
          <p:nvPr/>
        </p:nvSpPr>
        <p:spPr>
          <a:xfrm>
            <a:off x="2047837" y="2396913"/>
            <a:ext cx="381000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500" dirty="0"/>
              <a:t>Requested detailed campaign guidelines and reporting from agency partner</a:t>
            </a:r>
            <a:endParaRPr lang="en-US" sz="1500" dirty="0"/>
          </a:p>
        </p:txBody>
      </p:sp>
      <p:sp>
        <p:nvSpPr>
          <p:cNvPr id="22" name="TextBox 18"/>
          <p:cNvSpPr txBox="1"/>
          <p:nvPr/>
        </p:nvSpPr>
        <p:spPr>
          <a:xfrm>
            <a:off x="3053677" y="3031184"/>
            <a:ext cx="280416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500" dirty="0"/>
              <a:t>Aggressively update black lists</a:t>
            </a:r>
            <a:endParaRPr lang="en-US" sz="1500" dirty="0"/>
          </a:p>
        </p:txBody>
      </p:sp>
      <p:sp>
        <p:nvSpPr>
          <p:cNvPr id="23" name="TextBox 18"/>
          <p:cNvSpPr txBox="1"/>
          <p:nvPr/>
        </p:nvSpPr>
        <p:spPr>
          <a:xfrm>
            <a:off x="2818303" y="4495800"/>
            <a:ext cx="3039534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500" dirty="0"/>
              <a:t>Added language in insertion orders to increase transparency</a:t>
            </a:r>
            <a:endParaRPr lang="en-US" sz="1500" dirty="0"/>
          </a:p>
        </p:txBody>
      </p:sp>
      <p:sp>
        <p:nvSpPr>
          <p:cNvPr id="24" name="TextBox 18"/>
          <p:cNvSpPr txBox="1"/>
          <p:nvPr/>
        </p:nvSpPr>
        <p:spPr>
          <a:xfrm>
            <a:off x="2835666" y="3946017"/>
            <a:ext cx="3024294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500" dirty="0"/>
              <a:t>Purchased inventory through media companies’ private marketplaces</a:t>
            </a:r>
            <a:endParaRPr lang="en-US" sz="1500" dirty="0"/>
          </a:p>
        </p:txBody>
      </p:sp>
      <p:sp>
        <p:nvSpPr>
          <p:cNvPr id="25" name="TextBox 18"/>
          <p:cNvSpPr txBox="1"/>
          <p:nvPr/>
        </p:nvSpPr>
        <p:spPr>
          <a:xfrm>
            <a:off x="3053677" y="3576772"/>
            <a:ext cx="280416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500" dirty="0"/>
              <a:t>Target white lists</a:t>
            </a:r>
            <a:endParaRPr lang="en-US" sz="1500" dirty="0"/>
          </a:p>
        </p:txBody>
      </p:sp>
      <p:sp>
        <p:nvSpPr>
          <p:cNvPr id="26" name="TextBox 18"/>
          <p:cNvSpPr txBox="1"/>
          <p:nvPr/>
        </p:nvSpPr>
        <p:spPr>
          <a:xfrm>
            <a:off x="2397571" y="5022312"/>
            <a:ext cx="3450327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500" dirty="0"/>
              <a:t>Requested detailed campaign guidelines and reporting from DSP partner</a:t>
            </a:r>
            <a:endParaRPr lang="en-US" sz="15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6102" y="2368282"/>
            <a:ext cx="4595796" cy="3342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137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…but lag on taking more control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33600" y="1524001"/>
            <a:ext cx="800100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 err="1"/>
              <a:t>Q10</a:t>
            </a:r>
            <a:r>
              <a:rPr lang="en-US" sz="1400" b="1" dirty="0"/>
              <a:t>. Which, if any, of the following actions have you taken to respond to potential concerns about the transparency of programmatic buying?</a:t>
            </a:r>
            <a:endParaRPr lang="en-US" sz="1200" dirty="0"/>
          </a:p>
        </p:txBody>
      </p:sp>
      <p:sp>
        <p:nvSpPr>
          <p:cNvPr id="20" name="Text Placeholder 9"/>
          <p:cNvSpPr txBox="1">
            <a:spLocks/>
          </p:cNvSpPr>
          <p:nvPr/>
        </p:nvSpPr>
        <p:spPr>
          <a:xfrm>
            <a:off x="457200" y="5943601"/>
            <a:ext cx="9426542" cy="471845"/>
          </a:xfrm>
          <a:prstGeom prst="rect">
            <a:avLst/>
          </a:prstGeom>
        </p:spPr>
        <p:txBody>
          <a:bodyPr anchor="b" anchorCtr="0"/>
          <a:lstStyle>
            <a:lvl1pPr marL="274320" indent="-27432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500"/>
              </a:spcAft>
              <a:buClr>
                <a:schemeClr val="accent1"/>
              </a:buClr>
              <a:buSzPct val="125000"/>
              <a:buFont typeface="Arial Black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800" b="0"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1pPr>
            <a:lvl2pPr marL="8229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274320" algn="l"/>
                <a:tab pos="822960" algn="l"/>
                <a:tab pos="1207008" algn="l"/>
                <a:tab pos="1463040" algn="l"/>
              </a:tabLst>
              <a:defRPr sz="24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3716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tx2"/>
              </a:buClr>
              <a:buSzPct val="100000"/>
              <a:buFont typeface="Arial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tx2"/>
              </a:buClr>
              <a:buFont typeface="Arial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3716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tx2"/>
              </a:buClr>
              <a:buSzPct val="100000"/>
              <a:buFont typeface="Arial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dirty="0"/>
              <a:t>Base: 78 marketers</a:t>
            </a:r>
            <a:br>
              <a:rPr lang="en-GB" sz="1200" dirty="0"/>
            </a:br>
            <a:r>
              <a:rPr lang="en-US" sz="1200" dirty="0"/>
              <a:t>Source: ANA/Forrester 2016 Programmatic Media Buying Survey</a:t>
            </a:r>
          </a:p>
        </p:txBody>
      </p:sp>
      <p:sp>
        <p:nvSpPr>
          <p:cNvPr id="21" name="TextBox 18"/>
          <p:cNvSpPr txBox="1"/>
          <p:nvPr/>
        </p:nvSpPr>
        <p:spPr>
          <a:xfrm>
            <a:off x="2438400" y="2600242"/>
            <a:ext cx="3420006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500" dirty="0"/>
              <a:t>Created restrictions for sourced traffic</a:t>
            </a:r>
            <a:endParaRPr lang="en-US" sz="1500" dirty="0"/>
          </a:p>
        </p:txBody>
      </p:sp>
      <p:sp>
        <p:nvSpPr>
          <p:cNvPr id="22" name="TextBox 18"/>
          <p:cNvSpPr txBox="1"/>
          <p:nvPr/>
        </p:nvSpPr>
        <p:spPr>
          <a:xfrm>
            <a:off x="3053964" y="3151048"/>
            <a:ext cx="280416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500" dirty="0"/>
              <a:t>Created a private marketplace</a:t>
            </a:r>
            <a:endParaRPr lang="en-US" sz="1500" dirty="0"/>
          </a:p>
        </p:txBody>
      </p:sp>
      <p:sp>
        <p:nvSpPr>
          <p:cNvPr id="23" name="TextBox 18"/>
          <p:cNvSpPr txBox="1"/>
          <p:nvPr/>
        </p:nvSpPr>
        <p:spPr>
          <a:xfrm>
            <a:off x="1981200" y="4670092"/>
            <a:ext cx="3877206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500" dirty="0"/>
              <a:t>Reduced the percentage of the media budget bought programmatically</a:t>
            </a:r>
            <a:endParaRPr lang="en-US" sz="1500" dirty="0"/>
          </a:p>
        </p:txBody>
      </p:sp>
      <p:sp>
        <p:nvSpPr>
          <p:cNvPr id="24" name="TextBox 18"/>
          <p:cNvSpPr txBox="1"/>
          <p:nvPr/>
        </p:nvSpPr>
        <p:spPr>
          <a:xfrm>
            <a:off x="2852175" y="4102970"/>
            <a:ext cx="3024294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500" dirty="0"/>
              <a:t>Log in to media buying platform to review campaign details</a:t>
            </a:r>
            <a:endParaRPr lang="en-US" sz="1500" dirty="0"/>
          </a:p>
        </p:txBody>
      </p:sp>
      <p:sp>
        <p:nvSpPr>
          <p:cNvPr id="25" name="TextBox 18"/>
          <p:cNvSpPr txBox="1"/>
          <p:nvPr/>
        </p:nvSpPr>
        <p:spPr>
          <a:xfrm>
            <a:off x="2438400" y="3535849"/>
            <a:ext cx="3419724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500" dirty="0"/>
              <a:t>Brought programmatic buying practice in house</a:t>
            </a:r>
            <a:endParaRPr lang="en-US" sz="1500" dirty="0"/>
          </a:p>
        </p:txBody>
      </p:sp>
      <p:sp>
        <p:nvSpPr>
          <p:cNvPr id="26" name="TextBox 18"/>
          <p:cNvSpPr txBox="1"/>
          <p:nvPr/>
        </p:nvSpPr>
        <p:spPr>
          <a:xfrm>
            <a:off x="2867697" y="5285725"/>
            <a:ext cx="3027116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500" dirty="0"/>
              <a:t>Have not responded yet but plan to</a:t>
            </a:r>
            <a:endParaRPr lang="en-US" sz="15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r="15050"/>
          <a:stretch/>
        </p:blipFill>
        <p:spPr>
          <a:xfrm>
            <a:off x="5894813" y="2424397"/>
            <a:ext cx="3962400" cy="3475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412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Questioning quality, but can do more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133600" y="1524001"/>
            <a:ext cx="800100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 err="1"/>
              <a:t>Q11</a:t>
            </a:r>
            <a:r>
              <a:rPr lang="en-US" sz="1400" b="1" dirty="0"/>
              <a:t>. Which, if any, of the following actions have you taken to respond to potential concerns about the quality of media bought programmatically?</a:t>
            </a:r>
            <a:endParaRPr lang="en-US" sz="1200" dirty="0"/>
          </a:p>
        </p:txBody>
      </p:sp>
      <p:sp>
        <p:nvSpPr>
          <p:cNvPr id="20" name="Text Placeholder 9"/>
          <p:cNvSpPr txBox="1">
            <a:spLocks/>
          </p:cNvSpPr>
          <p:nvPr/>
        </p:nvSpPr>
        <p:spPr>
          <a:xfrm>
            <a:off x="457200" y="5943601"/>
            <a:ext cx="9426542" cy="471845"/>
          </a:xfrm>
          <a:prstGeom prst="rect">
            <a:avLst/>
          </a:prstGeom>
        </p:spPr>
        <p:txBody>
          <a:bodyPr anchor="b" anchorCtr="0"/>
          <a:lstStyle>
            <a:lvl1pPr marL="274320" indent="-27432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500"/>
              </a:spcAft>
              <a:buClr>
                <a:schemeClr val="accent1"/>
              </a:buClr>
              <a:buSzPct val="125000"/>
              <a:buFont typeface="Arial Black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800" b="0"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1pPr>
            <a:lvl2pPr marL="8229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274320" algn="l"/>
                <a:tab pos="822960" algn="l"/>
                <a:tab pos="1207008" algn="l"/>
                <a:tab pos="1463040" algn="l"/>
              </a:tabLst>
              <a:defRPr sz="24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3716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tx2"/>
              </a:buClr>
              <a:buSzPct val="100000"/>
              <a:buFont typeface="Arial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tx2"/>
              </a:buClr>
              <a:buFont typeface="Arial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3716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tx2"/>
              </a:buClr>
              <a:buSzPct val="100000"/>
              <a:buFont typeface="Arial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/>
              <a:t>Note: not all responses shown. Base: 76 marketers</a:t>
            </a:r>
            <a:br>
              <a:rPr lang="en-GB" sz="1200" dirty="0"/>
            </a:br>
            <a:r>
              <a:rPr lang="en-US" sz="1200" dirty="0"/>
              <a:t>Source: ANA/Forrester 2016 Programmatic Media Buying Survey</a:t>
            </a:r>
          </a:p>
        </p:txBody>
      </p:sp>
      <p:sp>
        <p:nvSpPr>
          <p:cNvPr id="22" name="TextBox 18"/>
          <p:cNvSpPr txBox="1"/>
          <p:nvPr/>
        </p:nvSpPr>
        <p:spPr>
          <a:xfrm>
            <a:off x="1801988" y="2418196"/>
            <a:ext cx="407306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400" dirty="0"/>
              <a:t>Worked with agency partners for more research and reporting to understand issues</a:t>
            </a:r>
            <a:endParaRPr lang="en-US" sz="1400" dirty="0"/>
          </a:p>
        </p:txBody>
      </p:sp>
      <p:sp>
        <p:nvSpPr>
          <p:cNvPr id="24" name="TextBox 18"/>
          <p:cNvSpPr txBox="1"/>
          <p:nvPr/>
        </p:nvSpPr>
        <p:spPr>
          <a:xfrm>
            <a:off x="1928463" y="2909803"/>
            <a:ext cx="393002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400" dirty="0"/>
              <a:t>Require clarity from vendors on how they combat fraud</a:t>
            </a:r>
            <a:endParaRPr lang="en-US" sz="1400" dirty="0"/>
          </a:p>
        </p:txBody>
      </p:sp>
      <p:sp>
        <p:nvSpPr>
          <p:cNvPr id="26" name="TextBox 18"/>
          <p:cNvSpPr txBox="1"/>
          <p:nvPr/>
        </p:nvSpPr>
        <p:spPr>
          <a:xfrm>
            <a:off x="1600200" y="3420269"/>
            <a:ext cx="425340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400" dirty="0"/>
              <a:t>Authorize and approve third-party traffic validation tech to report on percentage of bot fraud</a:t>
            </a:r>
            <a:endParaRPr lang="en-US" sz="1400" dirty="0"/>
          </a:p>
        </p:txBody>
      </p:sp>
      <p:sp>
        <p:nvSpPr>
          <p:cNvPr id="27" name="TextBox 18"/>
          <p:cNvSpPr txBox="1"/>
          <p:nvPr/>
        </p:nvSpPr>
        <p:spPr>
          <a:xfrm>
            <a:off x="2133600" y="4482151"/>
            <a:ext cx="372000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400" dirty="0"/>
              <a:t>Purchased inventory through private marketplaces created by media companies</a:t>
            </a:r>
            <a:endParaRPr lang="en-US" sz="1400" dirty="0"/>
          </a:p>
        </p:txBody>
      </p:sp>
      <p:sp>
        <p:nvSpPr>
          <p:cNvPr id="28" name="TextBox 18"/>
          <p:cNvSpPr txBox="1"/>
          <p:nvPr/>
        </p:nvSpPr>
        <p:spPr>
          <a:xfrm>
            <a:off x="2261201" y="4982044"/>
            <a:ext cx="3592407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400" dirty="0"/>
              <a:t>Ensure vendors follow MRC guidelines for invalid traffic detection and filtration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2261202" y="3928176"/>
            <a:ext cx="3592407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400" dirty="0"/>
              <a:t>Use sophisticated fraud detection to block bots on programmatic media</a:t>
            </a:r>
            <a:endParaRPr lang="en-US" sz="1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1022" y="2382976"/>
            <a:ext cx="4535838" cy="3291565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9156" y="5412932"/>
            <a:ext cx="2396643" cy="530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8"/>
          <p:cNvSpPr txBox="1"/>
          <p:nvPr/>
        </p:nvSpPr>
        <p:spPr>
          <a:xfrm>
            <a:off x="1891411" y="5605548"/>
            <a:ext cx="400413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400" dirty="0"/>
              <a:t>Support the Trustworthy Accountability Group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649157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94360"/>
            <a:ext cx="10972800" cy="1181990"/>
          </a:xfrm>
        </p:spPr>
        <p:txBody>
          <a:bodyPr/>
          <a:lstStyle/>
          <a:p>
            <a:r>
              <a:rPr lang="en-US" dirty="0"/>
              <a:t>Doubts remain about  executing programmatic campaigns </a:t>
            </a:r>
          </a:p>
        </p:txBody>
      </p:sp>
      <p:sp>
        <p:nvSpPr>
          <p:cNvPr id="5" name="Rounded Rectangular Callout 4"/>
          <p:cNvSpPr/>
          <p:nvPr/>
        </p:nvSpPr>
        <p:spPr>
          <a:xfrm>
            <a:off x="1905000" y="4419600"/>
            <a:ext cx="5334000" cy="1447800"/>
          </a:xfrm>
          <a:prstGeom prst="wedgeRoundRectCallout">
            <a:avLst>
              <a:gd name="adj1" fmla="val -11037"/>
              <a:gd name="adj2" fmla="val 67513"/>
              <a:gd name="adj3" fmla="val 1666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After all these additional costs -- DMP, DSP, DCO, Ad Verification, OFA  -- are we really getting a better return on ad spend?</a:t>
            </a:r>
          </a:p>
        </p:txBody>
      </p:sp>
      <p:sp>
        <p:nvSpPr>
          <p:cNvPr id="6" name="Rounded Rectangular Callout 5"/>
          <p:cNvSpPr/>
          <p:nvPr/>
        </p:nvSpPr>
        <p:spPr>
          <a:xfrm>
            <a:off x="7696200" y="1563912"/>
            <a:ext cx="3352800" cy="1371600"/>
          </a:xfrm>
          <a:prstGeom prst="wedgeRoundRectCallout">
            <a:avLst>
              <a:gd name="adj1" fmla="val -34253"/>
              <a:gd name="adj2" fmla="val 80489"/>
              <a:gd name="adj3" fmla="val 1666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Reliance on Information Management who don't really know marketing. </a:t>
            </a:r>
          </a:p>
        </p:txBody>
      </p:sp>
      <p:sp>
        <p:nvSpPr>
          <p:cNvPr id="7" name="Rounded Rectangular Callout 6"/>
          <p:cNvSpPr/>
          <p:nvPr/>
        </p:nvSpPr>
        <p:spPr>
          <a:xfrm>
            <a:off x="1778000" y="1810130"/>
            <a:ext cx="4343400" cy="879165"/>
          </a:xfrm>
          <a:prstGeom prst="wedgeRoundRectCallout">
            <a:avLst>
              <a:gd name="adj1" fmla="val -4125"/>
              <a:gd name="adj2" fmla="val 69104"/>
              <a:gd name="adj3" fmla="val 1666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What is the right fee/service model to pay an agency/trading desk?  The fees are too high.</a:t>
            </a:r>
          </a:p>
        </p:txBody>
      </p:sp>
      <p:sp>
        <p:nvSpPr>
          <p:cNvPr id="8" name="Rounded Rectangular Callout 7"/>
          <p:cNvSpPr/>
          <p:nvPr/>
        </p:nvSpPr>
        <p:spPr>
          <a:xfrm>
            <a:off x="1333500" y="2964017"/>
            <a:ext cx="4229100" cy="1181100"/>
          </a:xfrm>
          <a:prstGeom prst="wedgeRoundRectCallout">
            <a:avLst>
              <a:gd name="adj1" fmla="val -39709"/>
              <a:gd name="adj2" fmla="val 78475"/>
              <a:gd name="adj3" fmla="val 1666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Mistaken belief by some that it will save tremendous amount of money</a:t>
            </a:r>
          </a:p>
        </p:txBody>
      </p:sp>
      <p:sp>
        <p:nvSpPr>
          <p:cNvPr id="9" name="Rounded Rectangular Callout 8"/>
          <p:cNvSpPr/>
          <p:nvPr/>
        </p:nvSpPr>
        <p:spPr>
          <a:xfrm>
            <a:off x="7391400" y="3554567"/>
            <a:ext cx="3962400" cy="2201517"/>
          </a:xfrm>
          <a:prstGeom prst="wedgeRoundRectCallout">
            <a:avLst>
              <a:gd name="adj1" fmla="val -10943"/>
              <a:gd name="adj2" fmla="val 68434"/>
              <a:gd name="adj3" fmla="val 1666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Keeping our marketing teams educated so they can make better decisions and being too dependent upon our agency to manage our ad dollars.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95300" y="6172200"/>
            <a:ext cx="65151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 err="1"/>
              <a:t>Q19</a:t>
            </a:r>
            <a:r>
              <a:rPr lang="en-US" sz="1400" b="1" dirty="0"/>
              <a:t>. What, if anything, about programmatic buying “keeps you up at night”?</a:t>
            </a:r>
            <a:r>
              <a:rPr lang="en-GB" sz="1200" dirty="0"/>
              <a:t>]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949206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ounded Rectangular Callout 4"/>
          <p:cNvSpPr/>
          <p:nvPr/>
        </p:nvSpPr>
        <p:spPr>
          <a:xfrm>
            <a:off x="1295400" y="1981200"/>
            <a:ext cx="3886200" cy="1447800"/>
          </a:xfrm>
          <a:prstGeom prst="wedgeRoundRectCallout">
            <a:avLst>
              <a:gd name="adj1" fmla="val -33420"/>
              <a:gd name="adj2" fmla="val 83877"/>
              <a:gd name="adj3" fmla="val 1666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Removing ourselves further from the consumer, discounting relationship marketing, devaluing awareness/impressions…</a:t>
            </a:r>
          </a:p>
        </p:txBody>
      </p:sp>
      <p:sp>
        <p:nvSpPr>
          <p:cNvPr id="6" name="Rounded Rectangular Callout 5"/>
          <p:cNvSpPr/>
          <p:nvPr/>
        </p:nvSpPr>
        <p:spPr>
          <a:xfrm>
            <a:off x="7239000" y="1810131"/>
            <a:ext cx="3352800" cy="1371600"/>
          </a:xfrm>
          <a:prstGeom prst="wedgeRoundRectCallou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My marketing VPs don't understand it and will derail the efforts in this area. </a:t>
            </a:r>
          </a:p>
        </p:txBody>
      </p:sp>
      <p:sp>
        <p:nvSpPr>
          <p:cNvPr id="8" name="Rounded Rectangular Callout 7"/>
          <p:cNvSpPr/>
          <p:nvPr/>
        </p:nvSpPr>
        <p:spPr>
          <a:xfrm>
            <a:off x="2667000" y="4038600"/>
            <a:ext cx="3352800" cy="1409700"/>
          </a:xfrm>
          <a:prstGeom prst="wedgeRoundRectCallout">
            <a:avLst>
              <a:gd name="adj1" fmla="val -6148"/>
              <a:gd name="adj2" fmla="val 82748"/>
              <a:gd name="adj3" fmla="val 1666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Number one, what consumer privacy laws will restrict in the future. </a:t>
            </a:r>
          </a:p>
        </p:txBody>
      </p:sp>
      <p:sp>
        <p:nvSpPr>
          <p:cNvPr id="9" name="Rounded Rectangular Callout 8"/>
          <p:cNvSpPr/>
          <p:nvPr/>
        </p:nvSpPr>
        <p:spPr>
          <a:xfrm>
            <a:off x="6858000" y="3823135"/>
            <a:ext cx="4495800" cy="2201517"/>
          </a:xfrm>
          <a:prstGeom prst="wedgeRoundRectCallou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The cultural change called for from clients and agencies to do it properly.  People are using 1990s approaches to a new tool that allows them to completely reimagine marketing.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200" y="6172200"/>
            <a:ext cx="69342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 err="1"/>
              <a:t>Q19</a:t>
            </a:r>
            <a:r>
              <a:rPr lang="en-US" sz="1400" b="1" dirty="0"/>
              <a:t>. What, if anything, about programmatic buying “keeps you up at night”?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283532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Programmatic Models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Real-time bidding</a:t>
            </a:r>
          </a:p>
          <a:p>
            <a:r>
              <a:rPr lang="en-US" dirty="0"/>
              <a:t>Private marketplace</a:t>
            </a:r>
          </a:p>
          <a:p>
            <a:r>
              <a:rPr lang="en-US" dirty="0"/>
              <a:t>Programmatic guaranteed</a:t>
            </a:r>
          </a:p>
          <a:p>
            <a:r>
              <a:rPr lang="en-US" dirty="0"/>
              <a:t>Preferred deals</a:t>
            </a:r>
          </a:p>
        </p:txBody>
      </p:sp>
    </p:spTree>
    <p:extLst>
      <p:ext uri="{BB962C8B-B14F-4D97-AF65-F5344CB8AC3E}">
        <p14:creationId xmlns:p14="http://schemas.microsoft.com/office/powerpoint/2010/main" val="2721761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6055" y="1762189"/>
            <a:ext cx="7181945" cy="451485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92480" y="594360"/>
            <a:ext cx="10607040" cy="443198"/>
          </a:xfrm>
        </p:spPr>
        <p:txBody>
          <a:bodyPr/>
          <a:lstStyle/>
          <a:p>
            <a:r>
              <a:rPr lang="en-US" dirty="0"/>
              <a:t>Real-Time Bidding Dominates Display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11295" y="1457723"/>
            <a:ext cx="106680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/>
              <a:t>Please indicate which model you prefer for each media channel.</a:t>
            </a:r>
          </a:p>
        </p:txBody>
      </p:sp>
      <p:sp>
        <p:nvSpPr>
          <p:cNvPr id="20" name="Text Placeholder 9"/>
          <p:cNvSpPr txBox="1">
            <a:spLocks/>
          </p:cNvSpPr>
          <p:nvPr/>
        </p:nvSpPr>
        <p:spPr>
          <a:xfrm>
            <a:off x="539283" y="5943601"/>
            <a:ext cx="10607040" cy="471845"/>
          </a:xfrm>
          <a:prstGeom prst="rect">
            <a:avLst/>
          </a:prstGeom>
        </p:spPr>
        <p:txBody>
          <a:bodyPr anchor="b" anchorCtr="0"/>
          <a:lstStyle>
            <a:lvl1pPr marL="274320" indent="-27432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500"/>
              </a:spcAft>
              <a:buClr>
                <a:schemeClr val="accent1"/>
              </a:buClr>
              <a:buSzPct val="125000"/>
              <a:buFont typeface="Arial Black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800" b="0"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1pPr>
            <a:lvl2pPr marL="8229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274320" algn="l"/>
                <a:tab pos="822960" algn="l"/>
                <a:tab pos="1207008" algn="l"/>
                <a:tab pos="1463040" algn="l"/>
              </a:tabLst>
              <a:defRPr sz="24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3716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tx2"/>
              </a:buClr>
              <a:buSzPct val="100000"/>
              <a:buFont typeface="Arial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tx2"/>
              </a:buClr>
              <a:buFont typeface="Arial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3716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tx2"/>
              </a:buClr>
              <a:buSzPct val="100000"/>
              <a:buFont typeface="Arial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/>
              <a:t>Base: 58 marketers whose </a:t>
            </a:r>
            <a:r>
              <a:rPr lang="en-GB" sz="1200" dirty="0"/>
              <a:t>firm has done programmatic buying in the past year</a:t>
            </a:r>
            <a:br>
              <a:rPr lang="en-GB" sz="1200" dirty="0"/>
            </a:br>
            <a:r>
              <a:rPr lang="en-US" sz="1200" dirty="0"/>
              <a:t>Source: ANA/Forrester 2016 Programmatic Media Buying Survey</a:t>
            </a:r>
          </a:p>
        </p:txBody>
      </p:sp>
      <p:sp>
        <p:nvSpPr>
          <p:cNvPr id="21" name="TextBox 18"/>
          <p:cNvSpPr txBox="1"/>
          <p:nvPr/>
        </p:nvSpPr>
        <p:spPr>
          <a:xfrm>
            <a:off x="2032000" y="1898310"/>
            <a:ext cx="1524000" cy="1973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250" dirty="0"/>
              <a:t>Online display</a:t>
            </a:r>
            <a:endParaRPr lang="en-US" sz="1250" dirty="0"/>
          </a:p>
        </p:txBody>
      </p:sp>
      <p:sp>
        <p:nvSpPr>
          <p:cNvPr id="23" name="TextBox 18"/>
          <p:cNvSpPr txBox="1"/>
          <p:nvPr/>
        </p:nvSpPr>
        <p:spPr>
          <a:xfrm>
            <a:off x="2050674" y="2300572"/>
            <a:ext cx="1505327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250" dirty="0"/>
              <a:t>Mobile display</a:t>
            </a:r>
            <a:endParaRPr lang="en-US" sz="1250" dirty="0"/>
          </a:p>
        </p:txBody>
      </p:sp>
      <p:sp>
        <p:nvSpPr>
          <p:cNvPr id="24" name="TextBox 18"/>
          <p:cNvSpPr txBox="1"/>
          <p:nvPr/>
        </p:nvSpPr>
        <p:spPr>
          <a:xfrm>
            <a:off x="2032000" y="2720344"/>
            <a:ext cx="1485008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US" sz="1250" dirty="0"/>
              <a:t>Social display</a:t>
            </a:r>
          </a:p>
        </p:txBody>
      </p:sp>
      <p:sp>
        <p:nvSpPr>
          <p:cNvPr id="25" name="TextBox 18"/>
          <p:cNvSpPr txBox="1"/>
          <p:nvPr/>
        </p:nvSpPr>
        <p:spPr>
          <a:xfrm>
            <a:off x="2235732" y="3587976"/>
            <a:ext cx="1288800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250" dirty="0"/>
              <a:t>Mobile video</a:t>
            </a:r>
            <a:endParaRPr lang="en-US" sz="1250" dirty="0"/>
          </a:p>
        </p:txBody>
      </p:sp>
      <p:sp>
        <p:nvSpPr>
          <p:cNvPr id="26" name="TextBox 18"/>
          <p:cNvSpPr txBox="1"/>
          <p:nvPr/>
        </p:nvSpPr>
        <p:spPr>
          <a:xfrm>
            <a:off x="2336799" y="4422731"/>
            <a:ext cx="1180207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250" dirty="0"/>
              <a:t>Television</a:t>
            </a:r>
            <a:endParaRPr lang="en-US" sz="1250" dirty="0"/>
          </a:p>
        </p:txBody>
      </p:sp>
      <p:sp>
        <p:nvSpPr>
          <p:cNvPr id="19" name="TextBox 18"/>
          <p:cNvSpPr txBox="1"/>
          <p:nvPr/>
        </p:nvSpPr>
        <p:spPr>
          <a:xfrm>
            <a:off x="2062152" y="4884981"/>
            <a:ext cx="1493849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250" dirty="0"/>
              <a:t>Online search</a:t>
            </a:r>
            <a:endParaRPr lang="en-US" sz="1250" dirty="0"/>
          </a:p>
        </p:txBody>
      </p:sp>
      <p:sp>
        <p:nvSpPr>
          <p:cNvPr id="18" name="TextBox 18"/>
          <p:cNvSpPr txBox="1"/>
          <p:nvPr/>
        </p:nvSpPr>
        <p:spPr>
          <a:xfrm>
            <a:off x="2235732" y="3970366"/>
            <a:ext cx="1281275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250" dirty="0"/>
              <a:t>Social video</a:t>
            </a:r>
            <a:endParaRPr lang="en-US" sz="1250" dirty="0"/>
          </a:p>
        </p:txBody>
      </p:sp>
      <p:sp>
        <p:nvSpPr>
          <p:cNvPr id="22" name="TextBox 18"/>
          <p:cNvSpPr txBox="1"/>
          <p:nvPr/>
        </p:nvSpPr>
        <p:spPr>
          <a:xfrm>
            <a:off x="2235733" y="3179061"/>
            <a:ext cx="1281273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US" sz="1250" dirty="0"/>
              <a:t>Online video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235731" y="5262767"/>
            <a:ext cx="1283156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250" dirty="0"/>
              <a:t>Mobile app</a:t>
            </a:r>
            <a:endParaRPr lang="en-US" sz="1250" dirty="0"/>
          </a:p>
        </p:txBody>
      </p:sp>
      <p:sp>
        <p:nvSpPr>
          <p:cNvPr id="28" name="TextBox 27"/>
          <p:cNvSpPr txBox="1"/>
          <p:nvPr/>
        </p:nvSpPr>
        <p:spPr>
          <a:xfrm>
            <a:off x="2235730" y="5708684"/>
            <a:ext cx="1272903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250" dirty="0"/>
              <a:t>Native</a:t>
            </a:r>
            <a:endParaRPr lang="en-US" sz="1250" dirty="0"/>
          </a:p>
        </p:txBody>
      </p:sp>
      <p:sp>
        <p:nvSpPr>
          <p:cNvPr id="29" name="Left Bracket 28"/>
          <p:cNvSpPr/>
          <p:nvPr/>
        </p:nvSpPr>
        <p:spPr>
          <a:xfrm>
            <a:off x="2277626" y="1758426"/>
            <a:ext cx="480001" cy="1276651"/>
          </a:xfrm>
          <a:prstGeom prst="leftBracket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18"/>
          <p:cNvSpPr txBox="1"/>
          <p:nvPr/>
        </p:nvSpPr>
        <p:spPr>
          <a:xfrm>
            <a:off x="1228111" y="2295794"/>
            <a:ext cx="1015509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250" dirty="0"/>
              <a:t>Display</a:t>
            </a:r>
            <a:endParaRPr lang="en-US" sz="1250" dirty="0"/>
          </a:p>
        </p:txBody>
      </p:sp>
      <p:sp>
        <p:nvSpPr>
          <p:cNvPr id="30" name="Left Bracket 29"/>
          <p:cNvSpPr/>
          <p:nvPr/>
        </p:nvSpPr>
        <p:spPr>
          <a:xfrm>
            <a:off x="2329075" y="3117649"/>
            <a:ext cx="480001" cy="1656646"/>
          </a:xfrm>
          <a:prstGeom prst="leftBracket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18"/>
          <p:cNvSpPr txBox="1"/>
          <p:nvPr/>
        </p:nvSpPr>
        <p:spPr>
          <a:xfrm>
            <a:off x="1313565" y="3861874"/>
            <a:ext cx="1015509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n-GB" sz="1250" dirty="0"/>
              <a:t>Television &amp; Video</a:t>
            </a:r>
            <a:endParaRPr lang="en-US" sz="1250" dirty="0"/>
          </a:p>
        </p:txBody>
      </p:sp>
    </p:spTree>
    <p:extLst>
      <p:ext uri="{BB962C8B-B14F-4D97-AF65-F5344CB8AC3E}">
        <p14:creationId xmlns:p14="http://schemas.microsoft.com/office/powerpoint/2010/main" val="2688840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8632" y="1782000"/>
            <a:ext cx="5410200" cy="451485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92480" y="594360"/>
            <a:ext cx="10607040" cy="443198"/>
          </a:xfrm>
        </p:spPr>
        <p:txBody>
          <a:bodyPr/>
          <a:lstStyle/>
          <a:p>
            <a:r>
              <a:rPr lang="en-US" dirty="0"/>
              <a:t>Private Marketplaces Appeal in Video and Native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11295" y="1457723"/>
            <a:ext cx="106680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/>
              <a:t>Please indicate which model you prefer for each media channel.</a:t>
            </a:r>
          </a:p>
        </p:txBody>
      </p:sp>
      <p:sp>
        <p:nvSpPr>
          <p:cNvPr id="20" name="Text Placeholder 9"/>
          <p:cNvSpPr txBox="1">
            <a:spLocks/>
          </p:cNvSpPr>
          <p:nvPr/>
        </p:nvSpPr>
        <p:spPr>
          <a:xfrm>
            <a:off x="539283" y="5943601"/>
            <a:ext cx="10607040" cy="471845"/>
          </a:xfrm>
          <a:prstGeom prst="rect">
            <a:avLst/>
          </a:prstGeom>
        </p:spPr>
        <p:txBody>
          <a:bodyPr anchor="b" anchorCtr="0"/>
          <a:lstStyle>
            <a:lvl1pPr marL="274320" indent="-27432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500"/>
              </a:spcAft>
              <a:buClr>
                <a:schemeClr val="accent1"/>
              </a:buClr>
              <a:buSzPct val="125000"/>
              <a:buFont typeface="Arial Black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800" b="0"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1pPr>
            <a:lvl2pPr marL="8229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274320" algn="l"/>
                <a:tab pos="822960" algn="l"/>
                <a:tab pos="1207008" algn="l"/>
                <a:tab pos="1463040" algn="l"/>
              </a:tabLst>
              <a:defRPr sz="24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3716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tx2"/>
              </a:buClr>
              <a:buSzPct val="100000"/>
              <a:buFont typeface="Arial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tx2"/>
              </a:buClr>
              <a:buFont typeface="Arial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3716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tx2"/>
              </a:buClr>
              <a:buSzPct val="100000"/>
              <a:buFont typeface="Arial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/>
              <a:t>Base: 58 marketers whose </a:t>
            </a:r>
            <a:r>
              <a:rPr lang="en-GB" sz="1200" dirty="0"/>
              <a:t>firm has done programmatic buying in the past year</a:t>
            </a:r>
            <a:br>
              <a:rPr lang="en-GB" sz="1200" dirty="0"/>
            </a:br>
            <a:r>
              <a:rPr lang="en-US" sz="1200" dirty="0"/>
              <a:t>Source: ANA/Forrester 2016 Programmatic Media Buying Survey</a:t>
            </a:r>
          </a:p>
        </p:txBody>
      </p:sp>
      <p:sp>
        <p:nvSpPr>
          <p:cNvPr id="21" name="TextBox 18"/>
          <p:cNvSpPr txBox="1"/>
          <p:nvPr/>
        </p:nvSpPr>
        <p:spPr>
          <a:xfrm>
            <a:off x="2032000" y="1898310"/>
            <a:ext cx="1524000" cy="1973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250" dirty="0"/>
              <a:t>Online display</a:t>
            </a:r>
            <a:endParaRPr lang="en-US" sz="1250" dirty="0"/>
          </a:p>
        </p:txBody>
      </p:sp>
      <p:sp>
        <p:nvSpPr>
          <p:cNvPr id="23" name="TextBox 18"/>
          <p:cNvSpPr txBox="1"/>
          <p:nvPr/>
        </p:nvSpPr>
        <p:spPr>
          <a:xfrm>
            <a:off x="2050674" y="2300572"/>
            <a:ext cx="1505327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250" dirty="0"/>
              <a:t>Mobile display</a:t>
            </a:r>
            <a:endParaRPr lang="en-US" sz="1250" dirty="0"/>
          </a:p>
        </p:txBody>
      </p:sp>
      <p:sp>
        <p:nvSpPr>
          <p:cNvPr id="24" name="TextBox 18"/>
          <p:cNvSpPr txBox="1"/>
          <p:nvPr/>
        </p:nvSpPr>
        <p:spPr>
          <a:xfrm>
            <a:off x="2032000" y="2720344"/>
            <a:ext cx="1485008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US" sz="1250" dirty="0"/>
              <a:t>Social display</a:t>
            </a:r>
          </a:p>
        </p:txBody>
      </p:sp>
      <p:sp>
        <p:nvSpPr>
          <p:cNvPr id="25" name="TextBox 18"/>
          <p:cNvSpPr txBox="1"/>
          <p:nvPr/>
        </p:nvSpPr>
        <p:spPr>
          <a:xfrm>
            <a:off x="2235732" y="3587976"/>
            <a:ext cx="1288800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250" dirty="0"/>
              <a:t>Mobile video</a:t>
            </a:r>
            <a:endParaRPr lang="en-US" sz="1250" dirty="0"/>
          </a:p>
        </p:txBody>
      </p:sp>
      <p:sp>
        <p:nvSpPr>
          <p:cNvPr id="26" name="TextBox 18"/>
          <p:cNvSpPr txBox="1"/>
          <p:nvPr/>
        </p:nvSpPr>
        <p:spPr>
          <a:xfrm>
            <a:off x="2336799" y="4422731"/>
            <a:ext cx="1180207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250" dirty="0"/>
              <a:t>Television</a:t>
            </a:r>
            <a:endParaRPr lang="en-US" sz="1250" dirty="0"/>
          </a:p>
        </p:txBody>
      </p:sp>
      <p:sp>
        <p:nvSpPr>
          <p:cNvPr id="19" name="TextBox 18"/>
          <p:cNvSpPr txBox="1"/>
          <p:nvPr/>
        </p:nvSpPr>
        <p:spPr>
          <a:xfrm>
            <a:off x="2062152" y="4884981"/>
            <a:ext cx="1493849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250" dirty="0"/>
              <a:t>Online search</a:t>
            </a:r>
            <a:endParaRPr lang="en-US" sz="1250" dirty="0"/>
          </a:p>
        </p:txBody>
      </p:sp>
      <p:sp>
        <p:nvSpPr>
          <p:cNvPr id="18" name="TextBox 18"/>
          <p:cNvSpPr txBox="1"/>
          <p:nvPr/>
        </p:nvSpPr>
        <p:spPr>
          <a:xfrm>
            <a:off x="2235732" y="3970366"/>
            <a:ext cx="1281275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250" dirty="0"/>
              <a:t>Social video</a:t>
            </a:r>
            <a:endParaRPr lang="en-US" sz="1250" dirty="0"/>
          </a:p>
        </p:txBody>
      </p:sp>
      <p:sp>
        <p:nvSpPr>
          <p:cNvPr id="22" name="TextBox 18"/>
          <p:cNvSpPr txBox="1"/>
          <p:nvPr/>
        </p:nvSpPr>
        <p:spPr>
          <a:xfrm>
            <a:off x="2235733" y="3179061"/>
            <a:ext cx="1281273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US" sz="1250" dirty="0"/>
              <a:t>Online video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235731" y="5262767"/>
            <a:ext cx="1283156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250" dirty="0"/>
              <a:t>Mobile app</a:t>
            </a:r>
            <a:endParaRPr lang="en-US" sz="1250" dirty="0"/>
          </a:p>
        </p:txBody>
      </p:sp>
      <p:sp>
        <p:nvSpPr>
          <p:cNvPr id="28" name="TextBox 27"/>
          <p:cNvSpPr txBox="1"/>
          <p:nvPr/>
        </p:nvSpPr>
        <p:spPr>
          <a:xfrm>
            <a:off x="2235730" y="5708684"/>
            <a:ext cx="1272903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250" dirty="0"/>
              <a:t>Native</a:t>
            </a:r>
            <a:endParaRPr lang="en-US" sz="1250" dirty="0"/>
          </a:p>
        </p:txBody>
      </p:sp>
      <p:sp>
        <p:nvSpPr>
          <p:cNvPr id="29" name="Left Bracket 28"/>
          <p:cNvSpPr/>
          <p:nvPr/>
        </p:nvSpPr>
        <p:spPr>
          <a:xfrm>
            <a:off x="2263199" y="1782001"/>
            <a:ext cx="480001" cy="1276651"/>
          </a:xfrm>
          <a:prstGeom prst="leftBracket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18"/>
          <p:cNvSpPr txBox="1"/>
          <p:nvPr/>
        </p:nvSpPr>
        <p:spPr>
          <a:xfrm>
            <a:off x="1213684" y="2319369"/>
            <a:ext cx="1015509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250" dirty="0"/>
              <a:t>Display</a:t>
            </a:r>
            <a:endParaRPr lang="en-US" sz="1250" dirty="0"/>
          </a:p>
        </p:txBody>
      </p:sp>
      <p:sp>
        <p:nvSpPr>
          <p:cNvPr id="30" name="Left Bracket 29"/>
          <p:cNvSpPr/>
          <p:nvPr/>
        </p:nvSpPr>
        <p:spPr>
          <a:xfrm>
            <a:off x="2263199" y="3117649"/>
            <a:ext cx="480001" cy="1656646"/>
          </a:xfrm>
          <a:prstGeom prst="leftBracket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18"/>
          <p:cNvSpPr txBox="1"/>
          <p:nvPr/>
        </p:nvSpPr>
        <p:spPr>
          <a:xfrm>
            <a:off x="1247689" y="3861874"/>
            <a:ext cx="1015509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n-GB" sz="1250" dirty="0"/>
              <a:t>Television &amp; Video</a:t>
            </a:r>
            <a:endParaRPr lang="en-US" sz="1250" dirty="0"/>
          </a:p>
        </p:txBody>
      </p:sp>
    </p:spTree>
    <p:extLst>
      <p:ext uri="{BB962C8B-B14F-4D97-AF65-F5344CB8AC3E}">
        <p14:creationId xmlns:p14="http://schemas.microsoft.com/office/powerpoint/2010/main" val="520632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8632" y="1796808"/>
            <a:ext cx="5410200" cy="451485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92480" y="594360"/>
            <a:ext cx="10607040" cy="443198"/>
          </a:xfrm>
        </p:spPr>
        <p:txBody>
          <a:bodyPr/>
          <a:lstStyle/>
          <a:p>
            <a:r>
              <a:rPr lang="en-US" dirty="0"/>
              <a:t>Programmatic Guaranteed Fits the Video Market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11295" y="1457723"/>
            <a:ext cx="106680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/>
              <a:t>Please indicate which model you prefer for each media channel.</a:t>
            </a:r>
          </a:p>
        </p:txBody>
      </p:sp>
      <p:sp>
        <p:nvSpPr>
          <p:cNvPr id="20" name="Text Placeholder 9"/>
          <p:cNvSpPr txBox="1">
            <a:spLocks/>
          </p:cNvSpPr>
          <p:nvPr/>
        </p:nvSpPr>
        <p:spPr>
          <a:xfrm>
            <a:off x="539283" y="5943601"/>
            <a:ext cx="10607040" cy="471845"/>
          </a:xfrm>
          <a:prstGeom prst="rect">
            <a:avLst/>
          </a:prstGeom>
        </p:spPr>
        <p:txBody>
          <a:bodyPr anchor="b" anchorCtr="0"/>
          <a:lstStyle>
            <a:lvl1pPr marL="274320" indent="-27432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500"/>
              </a:spcAft>
              <a:buClr>
                <a:schemeClr val="accent1"/>
              </a:buClr>
              <a:buSzPct val="125000"/>
              <a:buFont typeface="Arial Black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800" b="0"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1pPr>
            <a:lvl2pPr marL="8229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274320" algn="l"/>
                <a:tab pos="822960" algn="l"/>
                <a:tab pos="1207008" algn="l"/>
                <a:tab pos="1463040" algn="l"/>
              </a:tabLst>
              <a:defRPr sz="24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3716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tx2"/>
              </a:buClr>
              <a:buSzPct val="100000"/>
              <a:buFont typeface="Arial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tx2"/>
              </a:buClr>
              <a:buFont typeface="Arial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3716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tx2"/>
              </a:buClr>
              <a:buSzPct val="100000"/>
              <a:buFont typeface="Arial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/>
              <a:t>Base: 58 marketers whose </a:t>
            </a:r>
            <a:r>
              <a:rPr lang="en-GB" sz="1200" dirty="0"/>
              <a:t>firm has done programmatic buying in the past year</a:t>
            </a:r>
            <a:br>
              <a:rPr lang="en-GB" sz="1200" dirty="0"/>
            </a:br>
            <a:r>
              <a:rPr lang="en-US" sz="1200" dirty="0"/>
              <a:t>Source: ANA/Forrester 2016 Programmatic Media Buying Survey</a:t>
            </a:r>
          </a:p>
        </p:txBody>
      </p:sp>
      <p:sp>
        <p:nvSpPr>
          <p:cNvPr id="21" name="TextBox 18"/>
          <p:cNvSpPr txBox="1"/>
          <p:nvPr/>
        </p:nvSpPr>
        <p:spPr>
          <a:xfrm>
            <a:off x="2032000" y="1898310"/>
            <a:ext cx="1524000" cy="1973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250" dirty="0"/>
              <a:t>Online display</a:t>
            </a:r>
            <a:endParaRPr lang="en-US" sz="1250" dirty="0"/>
          </a:p>
        </p:txBody>
      </p:sp>
      <p:sp>
        <p:nvSpPr>
          <p:cNvPr id="23" name="TextBox 18"/>
          <p:cNvSpPr txBox="1"/>
          <p:nvPr/>
        </p:nvSpPr>
        <p:spPr>
          <a:xfrm>
            <a:off x="2050674" y="2300572"/>
            <a:ext cx="1505327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250" dirty="0"/>
              <a:t>Mobile display</a:t>
            </a:r>
            <a:endParaRPr lang="en-US" sz="1250" dirty="0"/>
          </a:p>
        </p:txBody>
      </p:sp>
      <p:sp>
        <p:nvSpPr>
          <p:cNvPr id="24" name="TextBox 18"/>
          <p:cNvSpPr txBox="1"/>
          <p:nvPr/>
        </p:nvSpPr>
        <p:spPr>
          <a:xfrm>
            <a:off x="2032000" y="2720344"/>
            <a:ext cx="1485008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US" sz="1250" dirty="0"/>
              <a:t>Social display</a:t>
            </a:r>
          </a:p>
        </p:txBody>
      </p:sp>
      <p:sp>
        <p:nvSpPr>
          <p:cNvPr id="25" name="TextBox 18"/>
          <p:cNvSpPr txBox="1"/>
          <p:nvPr/>
        </p:nvSpPr>
        <p:spPr>
          <a:xfrm>
            <a:off x="2235732" y="3587976"/>
            <a:ext cx="1288800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250" dirty="0"/>
              <a:t>Mobile video</a:t>
            </a:r>
            <a:endParaRPr lang="en-US" sz="1250" dirty="0"/>
          </a:p>
        </p:txBody>
      </p:sp>
      <p:sp>
        <p:nvSpPr>
          <p:cNvPr id="26" name="TextBox 18"/>
          <p:cNvSpPr txBox="1"/>
          <p:nvPr/>
        </p:nvSpPr>
        <p:spPr>
          <a:xfrm>
            <a:off x="2336799" y="4422731"/>
            <a:ext cx="1180207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250" dirty="0"/>
              <a:t>Television</a:t>
            </a:r>
            <a:endParaRPr lang="en-US" sz="1250" dirty="0"/>
          </a:p>
        </p:txBody>
      </p:sp>
      <p:sp>
        <p:nvSpPr>
          <p:cNvPr id="19" name="TextBox 18"/>
          <p:cNvSpPr txBox="1"/>
          <p:nvPr/>
        </p:nvSpPr>
        <p:spPr>
          <a:xfrm>
            <a:off x="2062152" y="4884981"/>
            <a:ext cx="1493849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250" dirty="0"/>
              <a:t>Online search</a:t>
            </a:r>
            <a:endParaRPr lang="en-US" sz="1250" dirty="0"/>
          </a:p>
        </p:txBody>
      </p:sp>
      <p:sp>
        <p:nvSpPr>
          <p:cNvPr id="18" name="TextBox 18"/>
          <p:cNvSpPr txBox="1"/>
          <p:nvPr/>
        </p:nvSpPr>
        <p:spPr>
          <a:xfrm>
            <a:off x="2235732" y="3970366"/>
            <a:ext cx="1281275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250" dirty="0"/>
              <a:t>Social video</a:t>
            </a:r>
            <a:endParaRPr lang="en-US" sz="1250" dirty="0"/>
          </a:p>
        </p:txBody>
      </p:sp>
      <p:sp>
        <p:nvSpPr>
          <p:cNvPr id="22" name="TextBox 18"/>
          <p:cNvSpPr txBox="1"/>
          <p:nvPr/>
        </p:nvSpPr>
        <p:spPr>
          <a:xfrm>
            <a:off x="2235733" y="3179061"/>
            <a:ext cx="1281273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US" sz="1250" dirty="0"/>
              <a:t>Online video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235731" y="5262767"/>
            <a:ext cx="1283156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250" dirty="0"/>
              <a:t>Mobile app</a:t>
            </a:r>
            <a:endParaRPr lang="en-US" sz="1250" dirty="0"/>
          </a:p>
        </p:txBody>
      </p:sp>
      <p:sp>
        <p:nvSpPr>
          <p:cNvPr id="28" name="TextBox 27"/>
          <p:cNvSpPr txBox="1"/>
          <p:nvPr/>
        </p:nvSpPr>
        <p:spPr>
          <a:xfrm>
            <a:off x="2235730" y="5708684"/>
            <a:ext cx="1272903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250" dirty="0"/>
              <a:t>Native</a:t>
            </a:r>
            <a:endParaRPr lang="en-US" sz="1250" dirty="0"/>
          </a:p>
        </p:txBody>
      </p:sp>
      <p:sp>
        <p:nvSpPr>
          <p:cNvPr id="29" name="Left Bracket 28"/>
          <p:cNvSpPr/>
          <p:nvPr/>
        </p:nvSpPr>
        <p:spPr>
          <a:xfrm>
            <a:off x="2186999" y="1782001"/>
            <a:ext cx="480001" cy="1276651"/>
          </a:xfrm>
          <a:prstGeom prst="leftBracket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18"/>
          <p:cNvSpPr txBox="1"/>
          <p:nvPr/>
        </p:nvSpPr>
        <p:spPr>
          <a:xfrm>
            <a:off x="1137484" y="2319369"/>
            <a:ext cx="1015509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250" dirty="0"/>
              <a:t>Display</a:t>
            </a:r>
            <a:endParaRPr lang="en-US" sz="1250" dirty="0"/>
          </a:p>
        </p:txBody>
      </p:sp>
      <p:sp>
        <p:nvSpPr>
          <p:cNvPr id="30" name="Left Bracket 29"/>
          <p:cNvSpPr/>
          <p:nvPr/>
        </p:nvSpPr>
        <p:spPr>
          <a:xfrm>
            <a:off x="2186999" y="3117649"/>
            <a:ext cx="480001" cy="1656646"/>
          </a:xfrm>
          <a:prstGeom prst="leftBracket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18"/>
          <p:cNvSpPr txBox="1"/>
          <p:nvPr/>
        </p:nvSpPr>
        <p:spPr>
          <a:xfrm>
            <a:off x="1171489" y="3861874"/>
            <a:ext cx="1015509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n-GB" sz="1250" dirty="0"/>
              <a:t>Television &amp; Video</a:t>
            </a:r>
            <a:endParaRPr lang="en-US" sz="1250" dirty="0"/>
          </a:p>
        </p:txBody>
      </p:sp>
    </p:spTree>
    <p:extLst>
      <p:ext uri="{BB962C8B-B14F-4D97-AF65-F5344CB8AC3E}">
        <p14:creationId xmlns:p14="http://schemas.microsoft.com/office/powerpoint/2010/main" val="3014186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8632" y="1809121"/>
            <a:ext cx="5410200" cy="451485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792480" y="594360"/>
            <a:ext cx="10607040" cy="443198"/>
          </a:xfrm>
        </p:spPr>
        <p:txBody>
          <a:bodyPr/>
          <a:lstStyle/>
          <a:p>
            <a:r>
              <a:rPr lang="en-US" dirty="0"/>
              <a:t>TV Buyers Want Preferred Deals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11295" y="1457723"/>
            <a:ext cx="1066800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/>
              <a:t>Please indicate which model you prefer for each media channel.</a:t>
            </a:r>
          </a:p>
        </p:txBody>
      </p:sp>
      <p:sp>
        <p:nvSpPr>
          <p:cNvPr id="20" name="Text Placeholder 9"/>
          <p:cNvSpPr txBox="1">
            <a:spLocks/>
          </p:cNvSpPr>
          <p:nvPr/>
        </p:nvSpPr>
        <p:spPr>
          <a:xfrm>
            <a:off x="539283" y="5943601"/>
            <a:ext cx="10607040" cy="471845"/>
          </a:xfrm>
          <a:prstGeom prst="rect">
            <a:avLst/>
          </a:prstGeom>
        </p:spPr>
        <p:txBody>
          <a:bodyPr anchor="b" anchorCtr="0"/>
          <a:lstStyle>
            <a:lvl1pPr marL="274320" indent="-27432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500"/>
              </a:spcAft>
              <a:buClr>
                <a:schemeClr val="accent1"/>
              </a:buClr>
              <a:buSzPct val="125000"/>
              <a:buFont typeface="Arial Black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800" b="0"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1pPr>
            <a:lvl2pPr marL="8229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274320" algn="l"/>
                <a:tab pos="822960" algn="l"/>
                <a:tab pos="1207008" algn="l"/>
                <a:tab pos="1463040" algn="l"/>
              </a:tabLst>
              <a:defRPr sz="24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3716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tx2"/>
              </a:buClr>
              <a:buSzPct val="100000"/>
              <a:buFont typeface="Arial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tx2"/>
              </a:buClr>
              <a:buFont typeface="Arial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3716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tx2"/>
              </a:buClr>
              <a:buSzPct val="100000"/>
              <a:buFont typeface="Arial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/>
              <a:t>Base: 58 marketers whose </a:t>
            </a:r>
            <a:r>
              <a:rPr lang="en-GB" sz="1200" dirty="0"/>
              <a:t>firm has done programmatic buying in the past year</a:t>
            </a:r>
            <a:br>
              <a:rPr lang="en-GB" sz="1200" dirty="0"/>
            </a:br>
            <a:r>
              <a:rPr lang="en-US" sz="1200" dirty="0"/>
              <a:t>Source: ANA/Forrester 2016 Programmatic Media Buying Survey</a:t>
            </a:r>
          </a:p>
        </p:txBody>
      </p:sp>
      <p:sp>
        <p:nvSpPr>
          <p:cNvPr id="21" name="TextBox 18"/>
          <p:cNvSpPr txBox="1"/>
          <p:nvPr/>
        </p:nvSpPr>
        <p:spPr>
          <a:xfrm>
            <a:off x="2032000" y="1898310"/>
            <a:ext cx="1524000" cy="1973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250" dirty="0"/>
              <a:t>Online display</a:t>
            </a:r>
            <a:endParaRPr lang="en-US" sz="1250" dirty="0"/>
          </a:p>
        </p:txBody>
      </p:sp>
      <p:sp>
        <p:nvSpPr>
          <p:cNvPr id="23" name="TextBox 18"/>
          <p:cNvSpPr txBox="1"/>
          <p:nvPr/>
        </p:nvSpPr>
        <p:spPr>
          <a:xfrm>
            <a:off x="2050674" y="2300572"/>
            <a:ext cx="1505327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250" dirty="0"/>
              <a:t>Mobile display</a:t>
            </a:r>
            <a:endParaRPr lang="en-US" sz="1250" dirty="0"/>
          </a:p>
        </p:txBody>
      </p:sp>
      <p:sp>
        <p:nvSpPr>
          <p:cNvPr id="24" name="TextBox 18"/>
          <p:cNvSpPr txBox="1"/>
          <p:nvPr/>
        </p:nvSpPr>
        <p:spPr>
          <a:xfrm>
            <a:off x="2032000" y="2720344"/>
            <a:ext cx="1485008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US" sz="1250" dirty="0"/>
              <a:t>Social display</a:t>
            </a:r>
          </a:p>
        </p:txBody>
      </p:sp>
      <p:sp>
        <p:nvSpPr>
          <p:cNvPr id="25" name="TextBox 18"/>
          <p:cNvSpPr txBox="1"/>
          <p:nvPr/>
        </p:nvSpPr>
        <p:spPr>
          <a:xfrm>
            <a:off x="2235732" y="3587976"/>
            <a:ext cx="1288800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250" dirty="0"/>
              <a:t>Mobile video</a:t>
            </a:r>
            <a:endParaRPr lang="en-US" sz="1250" dirty="0"/>
          </a:p>
        </p:txBody>
      </p:sp>
      <p:sp>
        <p:nvSpPr>
          <p:cNvPr id="26" name="TextBox 18"/>
          <p:cNvSpPr txBox="1"/>
          <p:nvPr/>
        </p:nvSpPr>
        <p:spPr>
          <a:xfrm>
            <a:off x="2336799" y="4422731"/>
            <a:ext cx="1180207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250" dirty="0"/>
              <a:t>Television</a:t>
            </a:r>
            <a:endParaRPr lang="en-US" sz="1250" dirty="0"/>
          </a:p>
        </p:txBody>
      </p:sp>
      <p:sp>
        <p:nvSpPr>
          <p:cNvPr id="19" name="TextBox 18"/>
          <p:cNvSpPr txBox="1"/>
          <p:nvPr/>
        </p:nvSpPr>
        <p:spPr>
          <a:xfrm>
            <a:off x="2062152" y="4884981"/>
            <a:ext cx="1493849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250" dirty="0"/>
              <a:t>Online search</a:t>
            </a:r>
            <a:endParaRPr lang="en-US" sz="1250" dirty="0"/>
          </a:p>
        </p:txBody>
      </p:sp>
      <p:sp>
        <p:nvSpPr>
          <p:cNvPr id="18" name="TextBox 18"/>
          <p:cNvSpPr txBox="1"/>
          <p:nvPr/>
        </p:nvSpPr>
        <p:spPr>
          <a:xfrm>
            <a:off x="2235732" y="3970366"/>
            <a:ext cx="1281275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250" dirty="0"/>
              <a:t>Social video</a:t>
            </a:r>
            <a:endParaRPr lang="en-US" sz="1250" dirty="0"/>
          </a:p>
        </p:txBody>
      </p:sp>
      <p:sp>
        <p:nvSpPr>
          <p:cNvPr id="22" name="TextBox 18"/>
          <p:cNvSpPr txBox="1"/>
          <p:nvPr/>
        </p:nvSpPr>
        <p:spPr>
          <a:xfrm>
            <a:off x="2235733" y="3179061"/>
            <a:ext cx="1281273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US" sz="1250" dirty="0"/>
              <a:t>Online video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235731" y="5262767"/>
            <a:ext cx="1283156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250" dirty="0"/>
              <a:t>Mobile app</a:t>
            </a:r>
            <a:endParaRPr lang="en-US" sz="1250" dirty="0"/>
          </a:p>
        </p:txBody>
      </p:sp>
      <p:sp>
        <p:nvSpPr>
          <p:cNvPr id="28" name="TextBox 27"/>
          <p:cNvSpPr txBox="1"/>
          <p:nvPr/>
        </p:nvSpPr>
        <p:spPr>
          <a:xfrm>
            <a:off x="2235730" y="5708684"/>
            <a:ext cx="1272903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250" dirty="0"/>
              <a:t>Native</a:t>
            </a:r>
            <a:endParaRPr lang="en-US" sz="1250" dirty="0"/>
          </a:p>
        </p:txBody>
      </p:sp>
      <p:sp>
        <p:nvSpPr>
          <p:cNvPr id="29" name="Left Bracket 28"/>
          <p:cNvSpPr/>
          <p:nvPr/>
        </p:nvSpPr>
        <p:spPr>
          <a:xfrm>
            <a:off x="2263199" y="1782001"/>
            <a:ext cx="480001" cy="1276651"/>
          </a:xfrm>
          <a:prstGeom prst="leftBracket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18"/>
          <p:cNvSpPr txBox="1"/>
          <p:nvPr/>
        </p:nvSpPr>
        <p:spPr>
          <a:xfrm>
            <a:off x="1213684" y="2319369"/>
            <a:ext cx="1015509" cy="192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>
              <a:spcAft>
                <a:spcPts val="600"/>
              </a:spcAft>
            </a:pPr>
            <a:r>
              <a:rPr lang="en-GB" sz="1250" dirty="0"/>
              <a:t>Display</a:t>
            </a:r>
            <a:endParaRPr lang="en-US" sz="1250" dirty="0"/>
          </a:p>
        </p:txBody>
      </p:sp>
      <p:sp>
        <p:nvSpPr>
          <p:cNvPr id="30" name="Left Bracket 29"/>
          <p:cNvSpPr/>
          <p:nvPr/>
        </p:nvSpPr>
        <p:spPr>
          <a:xfrm>
            <a:off x="2263199" y="3117649"/>
            <a:ext cx="480001" cy="1656646"/>
          </a:xfrm>
          <a:prstGeom prst="leftBracket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18"/>
          <p:cNvSpPr txBox="1"/>
          <p:nvPr/>
        </p:nvSpPr>
        <p:spPr>
          <a:xfrm>
            <a:off x="1247689" y="3861874"/>
            <a:ext cx="1015509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en-GB" sz="1250" dirty="0"/>
              <a:t>Television &amp; Video</a:t>
            </a:r>
            <a:endParaRPr lang="en-US" sz="1250" dirty="0"/>
          </a:p>
        </p:txBody>
      </p:sp>
    </p:spTree>
    <p:extLst>
      <p:ext uri="{BB962C8B-B14F-4D97-AF65-F5344CB8AC3E}">
        <p14:creationId xmlns:p14="http://schemas.microsoft.com/office/powerpoint/2010/main" val="2560372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Programmatic is well-established</a:t>
            </a:r>
          </a:p>
          <a:p>
            <a:r>
              <a:rPr lang="en-US" dirty="0"/>
              <a:t>Benefits: targeting and optimization</a:t>
            </a:r>
          </a:p>
          <a:p>
            <a:r>
              <a:rPr lang="en-US" dirty="0"/>
              <a:t>Transparency and fraud cloud the future</a:t>
            </a:r>
          </a:p>
          <a:p>
            <a:r>
              <a:rPr lang="en-US" dirty="0"/>
              <a:t>Prepare for evolution</a:t>
            </a:r>
          </a:p>
        </p:txBody>
      </p:sp>
    </p:spTree>
    <p:extLst>
      <p:ext uri="{BB962C8B-B14F-4D97-AF65-F5344CB8AC3E}">
        <p14:creationId xmlns:p14="http://schemas.microsoft.com/office/powerpoint/2010/main" val="790175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Programmatic’s</a:t>
            </a:r>
            <a:r>
              <a:rPr lang="en-US" dirty="0"/>
              <a:t> growth has been remarkable, and is expected to continue</a:t>
            </a:r>
          </a:p>
          <a:p>
            <a:r>
              <a:rPr lang="en-US" dirty="0"/>
              <a:t>But it will evolve</a:t>
            </a:r>
          </a:p>
          <a:p>
            <a:pPr lvl="1"/>
            <a:r>
              <a:rPr lang="en-US" dirty="0"/>
              <a:t>Undisclosed models will fade</a:t>
            </a:r>
          </a:p>
          <a:p>
            <a:pPr lvl="1"/>
            <a:r>
              <a:rPr lang="en-US" dirty="0"/>
              <a:t>Programmatic will diversify beyond RTB</a:t>
            </a:r>
          </a:p>
          <a:p>
            <a:r>
              <a:rPr lang="en-US" dirty="0"/>
              <a:t>Transparency lingers as an issue in 3 areas</a:t>
            </a:r>
          </a:p>
          <a:p>
            <a:pPr lvl="1"/>
            <a:r>
              <a:rPr lang="en-US" dirty="0"/>
              <a:t>The price of media and technology</a:t>
            </a:r>
          </a:p>
          <a:p>
            <a:pPr lvl="1"/>
            <a:r>
              <a:rPr lang="en-US" dirty="0"/>
              <a:t>Media placements</a:t>
            </a:r>
          </a:p>
          <a:p>
            <a:pPr lvl="1"/>
            <a:r>
              <a:rPr lang="en-US" dirty="0"/>
              <a:t>Targeting data</a:t>
            </a:r>
          </a:p>
        </p:txBody>
      </p:sp>
    </p:spTree>
    <p:extLst>
      <p:ext uri="{BB962C8B-B14F-4D97-AF65-F5344CB8AC3E}">
        <p14:creationId xmlns:p14="http://schemas.microsoft.com/office/powerpoint/2010/main" val="712357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Bot fraud persists and generates significant concern</a:t>
            </a:r>
          </a:p>
          <a:p>
            <a:r>
              <a:rPr lang="en-US" dirty="0"/>
              <a:t>In the next phase, marketers need to change culture and organizational dynamics</a:t>
            </a:r>
          </a:p>
        </p:txBody>
      </p:sp>
    </p:spTree>
    <p:extLst>
      <p:ext uri="{BB962C8B-B14F-4D97-AF65-F5344CB8AC3E}">
        <p14:creationId xmlns:p14="http://schemas.microsoft.com/office/powerpoint/2010/main" val="1045619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28575"/>
            <a:ext cx="12268200" cy="682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14400" y="304800"/>
            <a:ext cx="4770120" cy="443198"/>
          </a:xfrm>
          <a:solidFill>
            <a:schemeClr val="bg1"/>
          </a:solidFill>
        </p:spPr>
        <p:txBody>
          <a:bodyPr/>
          <a:lstStyle/>
          <a:p>
            <a:r>
              <a:rPr lang="en-US" dirty="0"/>
              <a:t>Recommendations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Advertisers: Dig deeper</a:t>
            </a:r>
          </a:p>
          <a:p>
            <a:r>
              <a:rPr lang="en-US" dirty="0"/>
              <a:t>Agencies: Open up, tighten buys</a:t>
            </a:r>
          </a:p>
          <a:p>
            <a:r>
              <a:rPr lang="en-US" dirty="0"/>
              <a:t>Media companies: Expand the model</a:t>
            </a:r>
          </a:p>
          <a:p>
            <a:r>
              <a:rPr lang="en-US" dirty="0"/>
              <a:t>Programmatic technologies: Simplify, police inventory, seek efficiencies</a:t>
            </a:r>
          </a:p>
        </p:txBody>
      </p:sp>
    </p:spTree>
    <p:extLst>
      <p:ext uri="{BB962C8B-B14F-4D97-AF65-F5344CB8AC3E}">
        <p14:creationId xmlns:p14="http://schemas.microsoft.com/office/powerpoint/2010/main" val="21996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Move from awareness and education…</a:t>
            </a:r>
          </a:p>
        </p:txBody>
      </p:sp>
      <p:pic>
        <p:nvPicPr>
          <p:cNvPr id="6" name="Picture 2" descr="http://www.renuevodeplenitud.com/wp-content/uploads/art-lente09d-300x16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905000"/>
            <a:ext cx="5558790" cy="4067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982980" y="1371600"/>
            <a:ext cx="10599419" cy="4586519"/>
            <a:chOff x="982980" y="1371600"/>
            <a:chExt cx="10599419" cy="4586519"/>
          </a:xfrm>
        </p:grpSpPr>
        <p:sp>
          <p:nvSpPr>
            <p:cNvPr id="5" name="Title 2"/>
            <p:cNvSpPr txBox="1">
              <a:spLocks/>
            </p:cNvSpPr>
            <p:nvPr/>
          </p:nvSpPr>
          <p:spPr>
            <a:xfrm>
              <a:off x="982980" y="1371600"/>
              <a:ext cx="10370820" cy="443198"/>
            </a:xfrm>
            <a:prstGeom prst="rect">
              <a:avLst/>
            </a:prstGeom>
          </p:spPr>
          <p:txBody>
            <a:bodyPr vert="horz" wrap="square" lIns="0" tIns="0" rIns="0" bIns="0" rtlCol="0" anchor="t" anchorCtr="0">
              <a:spAutoFit/>
            </a:bodyPr>
            <a:lstStyle>
              <a:lvl1pPr algn="l" defTabSz="121917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200" b="1" kern="1200">
                  <a:solidFill>
                    <a:schemeClr val="tx1"/>
                  </a:solidFill>
                  <a:latin typeface="Arial" pitchFamily="34" charset="0"/>
                  <a:ea typeface="+mj-ea"/>
                  <a:cs typeface="Arial" pitchFamily="34" charset="0"/>
                </a:defRPr>
              </a:lvl1pPr>
            </a:lstStyle>
            <a:p>
              <a:pPr algn="r"/>
              <a:r>
                <a:rPr lang="en-US" dirty="0"/>
                <a:t>…to policy and action</a:t>
              </a:r>
            </a:p>
          </p:txBody>
        </p:sp>
        <p:pic>
          <p:nvPicPr>
            <p:cNvPr id="3074" name="Picture 2" descr="http://cf.ltkcdn.net/wp-content/uploads/2015/06/work-teams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8864" y="1890712"/>
              <a:ext cx="5423535" cy="40674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70199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Advertisers: roll up your sleeves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Policies</a:t>
            </a:r>
          </a:p>
          <a:p>
            <a:pPr lvl="1"/>
            <a:r>
              <a:rPr lang="en-US" dirty="0"/>
              <a:t>Require disclosure of purchased traffic</a:t>
            </a:r>
          </a:p>
          <a:p>
            <a:pPr lvl="1"/>
            <a:r>
              <a:rPr lang="en-US" dirty="0"/>
              <a:t>Require media and technology partners to use anti-fraud technologies</a:t>
            </a:r>
          </a:p>
          <a:p>
            <a:pPr lvl="1"/>
            <a:r>
              <a:rPr lang="en-US" dirty="0"/>
              <a:t>Include T&amp;C terms defining non-human traffic that will not be paid for </a:t>
            </a:r>
          </a:p>
          <a:p>
            <a:r>
              <a:rPr lang="en-US" dirty="0"/>
              <a:t>Actions</a:t>
            </a:r>
          </a:p>
          <a:p>
            <a:pPr lvl="1"/>
            <a:r>
              <a:rPr lang="en-US" dirty="0"/>
              <a:t>Demand the data to understand inventory</a:t>
            </a:r>
          </a:p>
          <a:p>
            <a:pPr lvl="1"/>
            <a:r>
              <a:rPr lang="en-US" dirty="0"/>
              <a:t>Consider contracting directly for third-party monitoring and requiring agencies to use it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06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62000" y="533400"/>
            <a:ext cx="10607040" cy="54864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/>
              <a:t>Agencies</a:t>
            </a:r>
          </a:p>
          <a:p>
            <a:r>
              <a:rPr lang="en-US" dirty="0"/>
              <a:t>Move to more open, transparent programmatic models</a:t>
            </a:r>
          </a:p>
          <a:p>
            <a:r>
              <a:rPr lang="en-US" dirty="0"/>
              <a:t>Adopt anti-fraud policies, monitoring technologies</a:t>
            </a:r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762000" y="2667000"/>
            <a:ext cx="10607040" cy="8382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2880" indent="-182880" algn="l" defTabSz="1219170" rtl="0" eaLnBrk="1" latinLnBrk="0" hangingPunct="1">
              <a:lnSpc>
                <a:spcPct val="100000"/>
              </a:lnSpc>
              <a:spcBef>
                <a:spcPts val="1333"/>
              </a:spcBef>
              <a:spcAft>
                <a:spcPts val="667"/>
              </a:spcAft>
              <a:buClr>
                <a:schemeClr val="accent1"/>
              </a:buClr>
              <a:buSzPct val="100000"/>
              <a:buFont typeface="Arial Black" pitchFamily="34" charset="0"/>
              <a:buChar char="›"/>
              <a:tabLst>
                <a:tab pos="365751" algn="l"/>
                <a:tab pos="1097253" algn="l"/>
                <a:tab pos="1609304" algn="l"/>
                <a:tab pos="1950671" algn="l"/>
              </a:tabLst>
              <a:defRPr sz="2800" b="0" i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822960" indent="-182880" algn="l" defTabSz="1219170" rtl="0" eaLnBrk="1" latinLnBrk="0" hangingPunct="1">
              <a:lnSpc>
                <a:spcPct val="100000"/>
              </a:lnSpc>
              <a:spcBef>
                <a:spcPts val="667"/>
              </a:spcBef>
              <a:spcAft>
                <a:spcPts val="667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65751" algn="l"/>
                <a:tab pos="1097253" algn="l"/>
                <a:tab pos="1609304" algn="l"/>
                <a:tab pos="1950671" algn="l"/>
              </a:tabLst>
              <a:defRPr sz="2400" b="0" i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371600" indent="-182880" algn="l" defTabSz="1219170" rtl="0" eaLnBrk="1" latinLnBrk="0" hangingPunct="1">
              <a:lnSpc>
                <a:spcPct val="100000"/>
              </a:lnSpc>
              <a:spcBef>
                <a:spcPts val="667"/>
              </a:spcBef>
              <a:spcAft>
                <a:spcPts val="667"/>
              </a:spcAft>
              <a:buClr>
                <a:schemeClr val="tx2"/>
              </a:buClr>
              <a:buSzPct val="100000"/>
              <a:buFont typeface="Arial" pitchFamily="34" charset="0"/>
              <a:buChar char="›"/>
              <a:tabLst>
                <a:tab pos="365751" algn="l"/>
                <a:tab pos="1097253" algn="l"/>
                <a:tab pos="1609304" algn="l"/>
                <a:tab pos="1950671" algn="l"/>
              </a:tabLst>
              <a:defRPr sz="2000" b="0" i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-182880" algn="l" defTabSz="1219170" rtl="0" eaLnBrk="1" latinLnBrk="0" hangingPunct="1">
              <a:lnSpc>
                <a:spcPct val="100000"/>
              </a:lnSpc>
              <a:spcBef>
                <a:spcPts val="667"/>
              </a:spcBef>
              <a:spcAft>
                <a:spcPts val="667"/>
              </a:spcAft>
              <a:buClr>
                <a:schemeClr val="tx2"/>
              </a:buClr>
              <a:buFont typeface="Arial" pitchFamily="34" charset="0"/>
              <a:buChar char="›"/>
              <a:tabLst>
                <a:tab pos="365751" algn="l"/>
                <a:tab pos="1097253" algn="l"/>
                <a:tab pos="1609304" algn="l"/>
                <a:tab pos="1950671" algn="l"/>
              </a:tabLst>
              <a:defRPr sz="2000" b="0" i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371600" indent="-182880" algn="l" defTabSz="1219170" rtl="0" eaLnBrk="1" latinLnBrk="0" hangingPunct="1">
              <a:lnSpc>
                <a:spcPct val="100000"/>
              </a:lnSpc>
              <a:spcBef>
                <a:spcPts val="667"/>
              </a:spcBef>
              <a:spcAft>
                <a:spcPts val="667"/>
              </a:spcAft>
              <a:buClr>
                <a:schemeClr val="tx2"/>
              </a:buClr>
              <a:buSzPct val="100000"/>
              <a:buFont typeface="Arial" pitchFamily="34" charset="0"/>
              <a:buChar char="›"/>
              <a:tabLst>
                <a:tab pos="365751" algn="l"/>
                <a:tab pos="1097253" algn="l"/>
                <a:tab pos="1609304" algn="l"/>
                <a:tab pos="1950671" algn="l"/>
              </a:tabLst>
              <a:defRPr sz="2000" b="0" i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200" b="1" dirty="0"/>
              <a:t>Media Firms</a:t>
            </a:r>
          </a:p>
          <a:p>
            <a:r>
              <a:rPr lang="en-US" dirty="0"/>
              <a:t>Reduce reliance of purchased traffic</a:t>
            </a:r>
          </a:p>
          <a:p>
            <a:r>
              <a:rPr lang="en-US" dirty="0"/>
              <a:t>Monitor and protect your site</a:t>
            </a: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792480" y="4785360"/>
            <a:ext cx="10607040" cy="8534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2880" indent="-182880" algn="l" defTabSz="1219170" rtl="0" eaLnBrk="1" latinLnBrk="0" hangingPunct="1">
              <a:lnSpc>
                <a:spcPct val="100000"/>
              </a:lnSpc>
              <a:spcBef>
                <a:spcPts val="1333"/>
              </a:spcBef>
              <a:spcAft>
                <a:spcPts val="667"/>
              </a:spcAft>
              <a:buClr>
                <a:schemeClr val="accent1"/>
              </a:buClr>
              <a:buSzPct val="100000"/>
              <a:buFont typeface="Arial Black" pitchFamily="34" charset="0"/>
              <a:buChar char="›"/>
              <a:tabLst>
                <a:tab pos="365751" algn="l"/>
                <a:tab pos="1097253" algn="l"/>
                <a:tab pos="1609304" algn="l"/>
                <a:tab pos="1950671" algn="l"/>
              </a:tabLst>
              <a:defRPr sz="2800" b="0" i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822960" indent="-182880" algn="l" defTabSz="1219170" rtl="0" eaLnBrk="1" latinLnBrk="0" hangingPunct="1">
              <a:lnSpc>
                <a:spcPct val="100000"/>
              </a:lnSpc>
              <a:spcBef>
                <a:spcPts val="667"/>
              </a:spcBef>
              <a:spcAft>
                <a:spcPts val="667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365751" algn="l"/>
                <a:tab pos="1097253" algn="l"/>
                <a:tab pos="1609304" algn="l"/>
                <a:tab pos="1950671" algn="l"/>
              </a:tabLst>
              <a:defRPr sz="2400" b="0" i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371600" indent="-182880" algn="l" defTabSz="1219170" rtl="0" eaLnBrk="1" latinLnBrk="0" hangingPunct="1">
              <a:lnSpc>
                <a:spcPct val="100000"/>
              </a:lnSpc>
              <a:spcBef>
                <a:spcPts val="667"/>
              </a:spcBef>
              <a:spcAft>
                <a:spcPts val="667"/>
              </a:spcAft>
              <a:buClr>
                <a:schemeClr val="tx2"/>
              </a:buClr>
              <a:buSzPct val="100000"/>
              <a:buFont typeface="Arial" pitchFamily="34" charset="0"/>
              <a:buChar char="›"/>
              <a:tabLst>
                <a:tab pos="365751" algn="l"/>
                <a:tab pos="1097253" algn="l"/>
                <a:tab pos="1609304" algn="l"/>
                <a:tab pos="1950671" algn="l"/>
              </a:tabLst>
              <a:defRPr sz="2000" b="0" i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-182880" algn="l" defTabSz="1219170" rtl="0" eaLnBrk="1" latinLnBrk="0" hangingPunct="1">
              <a:lnSpc>
                <a:spcPct val="100000"/>
              </a:lnSpc>
              <a:spcBef>
                <a:spcPts val="667"/>
              </a:spcBef>
              <a:spcAft>
                <a:spcPts val="667"/>
              </a:spcAft>
              <a:buClr>
                <a:schemeClr val="tx2"/>
              </a:buClr>
              <a:buFont typeface="Arial" pitchFamily="34" charset="0"/>
              <a:buChar char="›"/>
              <a:tabLst>
                <a:tab pos="365751" algn="l"/>
                <a:tab pos="1097253" algn="l"/>
                <a:tab pos="1609304" algn="l"/>
                <a:tab pos="1950671" algn="l"/>
              </a:tabLst>
              <a:defRPr sz="2000" b="0" i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371600" indent="-182880" algn="l" defTabSz="1219170" rtl="0" eaLnBrk="1" latinLnBrk="0" hangingPunct="1">
              <a:lnSpc>
                <a:spcPct val="100000"/>
              </a:lnSpc>
              <a:spcBef>
                <a:spcPts val="667"/>
              </a:spcBef>
              <a:spcAft>
                <a:spcPts val="667"/>
              </a:spcAft>
              <a:buClr>
                <a:schemeClr val="tx2"/>
              </a:buClr>
              <a:buSzPct val="100000"/>
              <a:buFont typeface="Arial" pitchFamily="34" charset="0"/>
              <a:buChar char="›"/>
              <a:tabLst>
                <a:tab pos="365751" algn="l"/>
                <a:tab pos="1097253" algn="l"/>
                <a:tab pos="1609304" algn="l"/>
                <a:tab pos="1950671" algn="l"/>
              </a:tabLst>
              <a:defRPr sz="2000" b="0" i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200" b="1" dirty="0"/>
              <a:t>Programmatic firms</a:t>
            </a:r>
          </a:p>
          <a:p>
            <a:r>
              <a:rPr lang="en-US" dirty="0"/>
              <a:t>Keep improving anti-bot technologies, processes</a:t>
            </a:r>
          </a:p>
        </p:txBody>
      </p:sp>
    </p:spTree>
    <p:extLst>
      <p:ext uri="{BB962C8B-B14F-4D97-AF65-F5344CB8AC3E}">
        <p14:creationId xmlns:p14="http://schemas.microsoft.com/office/powerpoint/2010/main" val="1874700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Resources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143000"/>
            <a:ext cx="3759894" cy="4864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 descr="About U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295400"/>
            <a:ext cx="6035040" cy="377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410200" y="5181600"/>
            <a:ext cx="50292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dirty="0"/>
              <a:t>www.tagtoday.org</a:t>
            </a:r>
          </a:p>
        </p:txBody>
      </p:sp>
    </p:spTree>
    <p:extLst>
      <p:ext uri="{BB962C8B-B14F-4D97-AF65-F5344CB8AC3E}">
        <p14:creationId xmlns:p14="http://schemas.microsoft.com/office/powerpoint/2010/main" val="3717564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838200" y="2895600"/>
            <a:ext cx="4998720" cy="1231299"/>
          </a:xfrm>
        </p:spPr>
        <p:txBody>
          <a:bodyPr/>
          <a:lstStyle/>
          <a:p>
            <a:r>
              <a:rPr lang="en-US" dirty="0"/>
              <a:t>Jim Nail</a:t>
            </a:r>
          </a:p>
          <a:p>
            <a:r>
              <a:rPr lang="en-US" dirty="0">
                <a:solidFill>
                  <a:srgbClr val="92D050"/>
                </a:solidFill>
                <a:hlinkClick r:id="rId2"/>
              </a:rPr>
              <a:t>jnail@forrester.com</a:t>
            </a:r>
            <a:endParaRPr lang="en-US" dirty="0">
              <a:solidFill>
                <a:srgbClr val="92D050"/>
              </a:solidFill>
            </a:endParaRPr>
          </a:p>
          <a:p>
            <a:r>
              <a:rPr lang="en-US" dirty="0"/>
              <a:t>617.613.6198</a:t>
            </a:r>
          </a:p>
        </p:txBody>
      </p:sp>
    </p:spTree>
    <p:extLst>
      <p:ext uri="{BB962C8B-B14F-4D97-AF65-F5344CB8AC3E}">
        <p14:creationId xmlns:p14="http://schemas.microsoft.com/office/powerpoint/2010/main" val="2253192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58998"/>
            <a:ext cx="11277600" cy="443198"/>
          </a:xfrm>
        </p:spPr>
        <p:txBody>
          <a:bodyPr/>
          <a:lstStyle/>
          <a:p>
            <a:r>
              <a:rPr lang="en-US" dirty="0"/>
              <a:t>Programmatic buying is well understood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5967931"/>
              </p:ext>
            </p:extLst>
          </p:nvPr>
        </p:nvGraphicFramePr>
        <p:xfrm>
          <a:off x="2015870" y="2011659"/>
          <a:ext cx="9033130" cy="39863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895600" y="1425231"/>
            <a:ext cx="655320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b="1" dirty="0"/>
              <a:t>Q1. Please pick the statement which best describes your level of understanding of programmatic buying.</a:t>
            </a:r>
            <a:endParaRPr lang="en-US" sz="1200" dirty="0"/>
          </a:p>
        </p:txBody>
      </p:sp>
      <p:sp>
        <p:nvSpPr>
          <p:cNvPr id="14" name="Text Placeholder 9"/>
          <p:cNvSpPr txBox="1">
            <a:spLocks/>
          </p:cNvSpPr>
          <p:nvPr/>
        </p:nvSpPr>
        <p:spPr>
          <a:xfrm>
            <a:off x="533400" y="5997963"/>
            <a:ext cx="11277600" cy="383716"/>
          </a:xfrm>
          <a:prstGeom prst="rect">
            <a:avLst/>
          </a:prstGeom>
        </p:spPr>
        <p:txBody>
          <a:bodyPr lIns="0" tIns="0" rIns="0" bIns="0"/>
          <a:lstStyle>
            <a:lvl1pPr marL="274320" indent="-27432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500"/>
              </a:spcAft>
              <a:buClr>
                <a:schemeClr val="accent1"/>
              </a:buClr>
              <a:buSzPct val="125000"/>
              <a:buFont typeface="Arial Black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800" b="0"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1pPr>
            <a:lvl2pPr marL="8229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274320" algn="l"/>
                <a:tab pos="822960" algn="l"/>
                <a:tab pos="1207008" algn="l"/>
                <a:tab pos="1463040" algn="l"/>
              </a:tabLst>
              <a:defRPr sz="24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3716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tx2"/>
              </a:buClr>
              <a:buSzPct val="100000"/>
              <a:buFont typeface="Arial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tx2"/>
              </a:buClr>
              <a:buFont typeface="Arial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3716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tx2"/>
              </a:buClr>
              <a:buSzPct val="100000"/>
              <a:buFont typeface="Arial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/>
              <a:t>Base: 126 (2014) and 128 (2016) marketers</a:t>
            </a:r>
            <a:endParaRPr lang="en-US" sz="1200" dirty="0">
              <a:latin typeface="+mn-lt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latin typeface="+mn-lt"/>
              </a:rPr>
              <a:t>Sources: </a:t>
            </a:r>
            <a:r>
              <a:rPr lang="en-US" sz="1200" dirty="0"/>
              <a:t>2014 ANA/Forrester: Media Buying’s Evolution Challenges Marketers Survey; ANA/Forrester 2016 Programmatic Media Buying Survey</a:t>
            </a:r>
            <a:endParaRPr lang="en-US" sz="1200" dirty="0"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00200" y="2318188"/>
            <a:ext cx="4424516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GB" sz="1500" dirty="0"/>
              <a:t>I understand it and use it to </a:t>
            </a:r>
            <a:r>
              <a:rPr lang="en-GB" sz="1500" b="1" dirty="0">
                <a:solidFill>
                  <a:schemeClr val="accent6"/>
                </a:solidFill>
              </a:rPr>
              <a:t>execute</a:t>
            </a:r>
            <a:r>
              <a:rPr lang="en-GB" sz="1500" dirty="0">
                <a:solidFill>
                  <a:schemeClr val="accent6"/>
                </a:solidFill>
              </a:rPr>
              <a:t> </a:t>
            </a:r>
            <a:r>
              <a:rPr lang="en-GB" sz="1500" dirty="0"/>
              <a:t>campaigns</a:t>
            </a:r>
            <a:endParaRPr lang="en-US" sz="1500" dirty="0"/>
          </a:p>
        </p:txBody>
      </p:sp>
      <p:sp>
        <p:nvSpPr>
          <p:cNvPr id="7" name="TextBox 6"/>
          <p:cNvSpPr txBox="1"/>
          <p:nvPr/>
        </p:nvSpPr>
        <p:spPr>
          <a:xfrm>
            <a:off x="2351876" y="3127057"/>
            <a:ext cx="36728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GB" sz="1500" dirty="0"/>
              <a:t>I </a:t>
            </a:r>
            <a:r>
              <a:rPr lang="en-GB" sz="1500" b="1" dirty="0">
                <a:solidFill>
                  <a:schemeClr val="accent6"/>
                </a:solidFill>
              </a:rPr>
              <a:t>understand</a:t>
            </a:r>
            <a:r>
              <a:rPr lang="en-GB" sz="15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1500" dirty="0"/>
              <a:t>it but haven't used it yet</a:t>
            </a:r>
            <a:endParaRPr lang="en-US" sz="1500" dirty="0"/>
          </a:p>
        </p:txBody>
      </p:sp>
      <p:sp>
        <p:nvSpPr>
          <p:cNvPr id="8" name="TextBox 7"/>
          <p:cNvSpPr txBox="1"/>
          <p:nvPr/>
        </p:nvSpPr>
        <p:spPr>
          <a:xfrm>
            <a:off x="2015870" y="3811825"/>
            <a:ext cx="4008846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GB" sz="1500" dirty="0"/>
              <a:t>I understand the concept but </a:t>
            </a:r>
            <a:r>
              <a:rPr lang="en-GB" sz="1500" b="1" dirty="0">
                <a:solidFill>
                  <a:schemeClr val="accent6"/>
                </a:solidFill>
              </a:rPr>
              <a:t>need to learn </a:t>
            </a:r>
            <a:r>
              <a:rPr lang="en-GB" sz="1500" dirty="0"/>
              <a:t>more about how to apply it to campaigns.</a:t>
            </a:r>
            <a:endParaRPr lang="en-US" sz="1500" dirty="0"/>
          </a:p>
        </p:txBody>
      </p:sp>
      <p:sp>
        <p:nvSpPr>
          <p:cNvPr id="9" name="TextBox 8"/>
          <p:cNvSpPr txBox="1"/>
          <p:nvPr/>
        </p:nvSpPr>
        <p:spPr>
          <a:xfrm>
            <a:off x="2351876" y="4578896"/>
            <a:ext cx="367284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GB" sz="1500" dirty="0"/>
              <a:t>I've </a:t>
            </a:r>
            <a:r>
              <a:rPr lang="en-GB" sz="1500" b="1" dirty="0">
                <a:solidFill>
                  <a:schemeClr val="accent6"/>
                </a:solidFill>
              </a:rPr>
              <a:t>heard</a:t>
            </a:r>
            <a:r>
              <a:rPr lang="en-GB" sz="15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1500" dirty="0"/>
              <a:t>the term but don't have a clear understanding of it</a:t>
            </a:r>
            <a:endParaRPr lang="en-US" sz="1500" dirty="0"/>
          </a:p>
        </p:txBody>
      </p:sp>
      <p:sp>
        <p:nvSpPr>
          <p:cNvPr id="10" name="TextBox 9"/>
          <p:cNvSpPr txBox="1"/>
          <p:nvPr/>
        </p:nvSpPr>
        <p:spPr>
          <a:xfrm>
            <a:off x="2351876" y="5536295"/>
            <a:ext cx="367284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GB" sz="1500" dirty="0"/>
              <a:t>I'm </a:t>
            </a:r>
            <a:r>
              <a:rPr lang="en-GB" sz="1500" b="1" dirty="0">
                <a:solidFill>
                  <a:schemeClr val="accent6"/>
                </a:solidFill>
              </a:rPr>
              <a:t>unaware</a:t>
            </a:r>
            <a:r>
              <a:rPr lang="en-GB" sz="15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1500" dirty="0"/>
              <a:t>of this way of buying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3265965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Chart bld="series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 the news is even better!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7911486"/>
              </p:ext>
            </p:extLst>
          </p:nvPr>
        </p:nvGraphicFramePr>
        <p:xfrm>
          <a:off x="1219200" y="2203341"/>
          <a:ext cx="10363200" cy="40704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14400" y="1295400"/>
            <a:ext cx="10515600" cy="9079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Programmatic buying can be defined as the automation of media buying and selling processes and decisions, enhanced through data. </a:t>
            </a:r>
          </a:p>
          <a:p>
            <a:pPr>
              <a:spcAft>
                <a:spcPts val="600"/>
              </a:spcAft>
            </a:pPr>
            <a:r>
              <a:rPr lang="en-US" dirty="0"/>
              <a:t>Has your firm done programmatic buying in the past year?</a:t>
            </a:r>
          </a:p>
        </p:txBody>
      </p:sp>
    </p:spTree>
    <p:extLst>
      <p:ext uri="{BB962C8B-B14F-4D97-AF65-F5344CB8AC3E}">
        <p14:creationId xmlns:p14="http://schemas.microsoft.com/office/powerpoint/2010/main" val="2716341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Programmatic is used in all digital media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1272930"/>
              </p:ext>
            </p:extLst>
          </p:nvPr>
        </p:nvGraphicFramePr>
        <p:xfrm>
          <a:off x="1143000" y="1437176"/>
          <a:ext cx="9456783" cy="45240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232660" y="1440552"/>
            <a:ext cx="77266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b="1" dirty="0" err="1"/>
              <a:t>Q3</a:t>
            </a:r>
            <a:r>
              <a:rPr lang="en-GB" sz="1600" b="1" dirty="0"/>
              <a:t>. In what media have you done programmatic buying in the past year?</a:t>
            </a:r>
            <a:br>
              <a:rPr lang="en-GB" sz="1600" b="1" dirty="0"/>
            </a:br>
            <a:r>
              <a:rPr lang="en-GB" sz="1600" b="1" dirty="0" err="1"/>
              <a:t>Q4</a:t>
            </a:r>
            <a:r>
              <a:rPr lang="en-GB" sz="1600" b="1" dirty="0"/>
              <a:t>. </a:t>
            </a:r>
            <a:r>
              <a:rPr lang="en-US" sz="1600" b="1" dirty="0"/>
              <a:t>What media do you expect to buy programmatically in the next year?</a:t>
            </a:r>
          </a:p>
        </p:txBody>
      </p:sp>
      <p:sp>
        <p:nvSpPr>
          <p:cNvPr id="7" name="Text Placeholder 9"/>
          <p:cNvSpPr txBox="1">
            <a:spLocks/>
          </p:cNvSpPr>
          <p:nvPr/>
        </p:nvSpPr>
        <p:spPr>
          <a:xfrm>
            <a:off x="533400" y="6015087"/>
            <a:ext cx="11049000" cy="383716"/>
          </a:xfrm>
          <a:prstGeom prst="rect">
            <a:avLst/>
          </a:prstGeom>
        </p:spPr>
        <p:txBody>
          <a:bodyPr lIns="0" tIns="0" rIns="0" bIns="0"/>
          <a:lstStyle>
            <a:lvl1pPr marL="274320" indent="-27432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500"/>
              </a:spcAft>
              <a:buClr>
                <a:schemeClr val="accent1"/>
              </a:buClr>
              <a:buSzPct val="125000"/>
              <a:buFont typeface="Arial Black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800" b="0"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1pPr>
            <a:lvl2pPr marL="8229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274320" algn="l"/>
                <a:tab pos="822960" algn="l"/>
                <a:tab pos="1207008" algn="l"/>
                <a:tab pos="1463040" algn="l"/>
              </a:tabLst>
              <a:defRPr sz="24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3716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tx2"/>
              </a:buClr>
              <a:buSzPct val="100000"/>
              <a:buFont typeface="Arial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tx2"/>
              </a:buClr>
              <a:buFont typeface="Arial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3716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tx2"/>
              </a:buClr>
              <a:buSzPct val="100000"/>
              <a:buFont typeface="Arial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/>
              <a:t>Base: 39 (2014) and 93 to 96 (2016) marketers whose </a:t>
            </a:r>
            <a:r>
              <a:rPr lang="en-GB" sz="1200" dirty="0"/>
              <a:t>firm has done programmatic buying in the past year</a:t>
            </a:r>
            <a:endParaRPr lang="en-US" sz="12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latin typeface="+mn-lt"/>
              </a:rPr>
              <a:t>Sources: 2014 ANA/Forrester: Media Buying’s Evolution Challenges Marketers Survey; </a:t>
            </a:r>
            <a:r>
              <a:rPr lang="en-US" sz="1200" dirty="0"/>
              <a:t>ANA/Forrester 2016 Programmatic Media Buying Survey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40181" y="2304158"/>
            <a:ext cx="1463040" cy="2295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GB" sz="1500" dirty="0"/>
              <a:t>Online display</a:t>
            </a:r>
            <a:endParaRPr lang="en-US" sz="1500" dirty="0"/>
          </a:p>
        </p:txBody>
      </p:sp>
      <p:sp>
        <p:nvSpPr>
          <p:cNvPr id="9" name="TextBox 8"/>
          <p:cNvSpPr txBox="1"/>
          <p:nvPr/>
        </p:nvSpPr>
        <p:spPr>
          <a:xfrm>
            <a:off x="1440181" y="3294758"/>
            <a:ext cx="1463040" cy="2295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GB" sz="1500" dirty="0"/>
              <a:t>Online video</a:t>
            </a:r>
            <a:endParaRPr lang="en-US" sz="1500" dirty="0"/>
          </a:p>
        </p:txBody>
      </p:sp>
      <p:sp>
        <p:nvSpPr>
          <p:cNvPr id="10" name="TextBox 9"/>
          <p:cNvSpPr txBox="1"/>
          <p:nvPr/>
        </p:nvSpPr>
        <p:spPr>
          <a:xfrm>
            <a:off x="1451424" y="4332104"/>
            <a:ext cx="1463040" cy="2295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GB" sz="1500" dirty="0"/>
              <a:t>Online search</a:t>
            </a:r>
            <a:endParaRPr lang="en-US" sz="1500" dirty="0"/>
          </a:p>
        </p:txBody>
      </p:sp>
      <p:sp>
        <p:nvSpPr>
          <p:cNvPr id="11" name="TextBox 10"/>
          <p:cNvSpPr txBox="1"/>
          <p:nvPr/>
        </p:nvSpPr>
        <p:spPr>
          <a:xfrm>
            <a:off x="1425304" y="5331026"/>
            <a:ext cx="1463040" cy="2295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GB" sz="1500" dirty="0"/>
              <a:t>Online audio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3650428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61"/>
            <a:ext cx="11201400" cy="590996"/>
          </a:xfrm>
        </p:spPr>
        <p:txBody>
          <a:bodyPr/>
          <a:lstStyle/>
          <a:p>
            <a:r>
              <a:rPr lang="en-US" dirty="0"/>
              <a:t>Mobile and social embrace programmatic</a:t>
            </a:r>
          </a:p>
        </p:txBody>
      </p:sp>
      <p:sp>
        <p:nvSpPr>
          <p:cNvPr id="9" name="Text Placeholder 9"/>
          <p:cNvSpPr txBox="1">
            <a:spLocks/>
          </p:cNvSpPr>
          <p:nvPr/>
        </p:nvSpPr>
        <p:spPr>
          <a:xfrm>
            <a:off x="457200" y="5943497"/>
            <a:ext cx="11201400" cy="471949"/>
          </a:xfrm>
          <a:prstGeom prst="rect">
            <a:avLst/>
          </a:prstGeom>
        </p:spPr>
        <p:txBody>
          <a:bodyPr anchor="b" anchorCtr="0"/>
          <a:lstStyle>
            <a:lvl1pPr marL="274320" indent="-27432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500"/>
              </a:spcAft>
              <a:buClr>
                <a:schemeClr val="accent1"/>
              </a:buClr>
              <a:buSzPct val="125000"/>
              <a:buFont typeface="Arial Black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800" b="0"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1pPr>
            <a:lvl2pPr marL="8229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274320" algn="l"/>
                <a:tab pos="822960" algn="l"/>
                <a:tab pos="1207008" algn="l"/>
                <a:tab pos="1463040" algn="l"/>
              </a:tabLst>
              <a:defRPr sz="24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3716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tx2"/>
              </a:buClr>
              <a:buSzPct val="100000"/>
              <a:buFont typeface="Arial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tx2"/>
              </a:buClr>
              <a:buFont typeface="Arial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3716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tx2"/>
              </a:buClr>
              <a:buSzPct val="100000"/>
              <a:buFont typeface="Arial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/>
              <a:t>Base: 39 (2014) and 93 to 96 (2016) marketers whose </a:t>
            </a:r>
            <a:r>
              <a:rPr lang="en-GB" sz="1200" dirty="0"/>
              <a:t>firm has done programmatic buying in the past year</a:t>
            </a:r>
            <a:endParaRPr lang="en-US" sz="12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/>
              <a:t>Sources: 2014 ANA/Forrester: Media Buying’s Evolution Challenges Marketers Survey; ANA/Forrester 2016 Programmatic Media Buying Survey</a:t>
            </a:r>
          </a:p>
        </p:txBody>
      </p:sp>
      <p:graphicFrame>
        <p:nvGraphicFramePr>
          <p:cNvPr id="20" name="Chart 19"/>
          <p:cNvGraphicFramePr/>
          <p:nvPr>
            <p:extLst>
              <p:ext uri="{D42A27DB-BD31-4B8C-83A1-F6EECF244321}">
                <p14:modId xmlns:p14="http://schemas.microsoft.com/office/powerpoint/2010/main" val="1014821415"/>
              </p:ext>
            </p:extLst>
          </p:nvPr>
        </p:nvGraphicFramePr>
        <p:xfrm>
          <a:off x="4429124" y="1597344"/>
          <a:ext cx="6543676" cy="4622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3286124" y="2069794"/>
            <a:ext cx="1463040" cy="2295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GB" sz="1500" dirty="0"/>
              <a:t>Mobile display</a:t>
            </a:r>
            <a:endParaRPr lang="en-US" sz="1500" dirty="0"/>
          </a:p>
        </p:txBody>
      </p:sp>
      <p:sp>
        <p:nvSpPr>
          <p:cNvPr id="22" name="TextBox 21"/>
          <p:cNvSpPr txBox="1"/>
          <p:nvPr/>
        </p:nvSpPr>
        <p:spPr>
          <a:xfrm>
            <a:off x="3286124" y="2903470"/>
            <a:ext cx="1463040" cy="2295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GB" sz="1500" dirty="0"/>
              <a:t>Mobile app</a:t>
            </a:r>
            <a:endParaRPr lang="en-US" sz="1500" dirty="0"/>
          </a:p>
        </p:txBody>
      </p:sp>
      <p:sp>
        <p:nvSpPr>
          <p:cNvPr id="23" name="TextBox 22"/>
          <p:cNvSpPr txBox="1"/>
          <p:nvPr/>
        </p:nvSpPr>
        <p:spPr>
          <a:xfrm>
            <a:off x="3286124" y="3793980"/>
            <a:ext cx="1463040" cy="2295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GB" sz="1500" dirty="0"/>
              <a:t>Mobile video</a:t>
            </a:r>
            <a:endParaRPr lang="en-US" sz="1500" dirty="0"/>
          </a:p>
        </p:txBody>
      </p:sp>
      <p:sp>
        <p:nvSpPr>
          <p:cNvPr id="24" name="TextBox 23"/>
          <p:cNvSpPr txBox="1"/>
          <p:nvPr/>
        </p:nvSpPr>
        <p:spPr>
          <a:xfrm>
            <a:off x="3286124" y="4684490"/>
            <a:ext cx="1463040" cy="2295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GB" sz="1500" dirty="0"/>
              <a:t>Social display</a:t>
            </a:r>
            <a:endParaRPr lang="en-US" sz="1500" dirty="0"/>
          </a:p>
        </p:txBody>
      </p:sp>
      <p:sp>
        <p:nvSpPr>
          <p:cNvPr id="25" name="TextBox 24"/>
          <p:cNvSpPr txBox="1"/>
          <p:nvPr/>
        </p:nvSpPr>
        <p:spPr>
          <a:xfrm>
            <a:off x="3286124" y="5545958"/>
            <a:ext cx="1463040" cy="2295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GB" sz="1500" dirty="0"/>
              <a:t>Social video</a:t>
            </a:r>
            <a:endParaRPr lang="en-US" sz="1500" dirty="0"/>
          </a:p>
        </p:txBody>
      </p:sp>
      <p:sp>
        <p:nvSpPr>
          <p:cNvPr id="27" name="Left Bracket 26"/>
          <p:cNvSpPr/>
          <p:nvPr/>
        </p:nvSpPr>
        <p:spPr>
          <a:xfrm>
            <a:off x="3162153" y="2039397"/>
            <a:ext cx="360001" cy="2053213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Left Bracket 27"/>
          <p:cNvSpPr/>
          <p:nvPr/>
        </p:nvSpPr>
        <p:spPr>
          <a:xfrm>
            <a:off x="3162153" y="4658346"/>
            <a:ext cx="360001" cy="1117141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2295525" y="2607206"/>
            <a:ext cx="846857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1500" b="1" dirty="0"/>
              <a:t>2014: </a:t>
            </a:r>
            <a:r>
              <a:rPr lang="en-GB" sz="1500" dirty="0"/>
              <a:t>mobile 35%</a:t>
            </a:r>
            <a:endParaRPr lang="en-US" sz="15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2312825" y="4852061"/>
            <a:ext cx="846857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1500" b="1" dirty="0"/>
              <a:t>2014: </a:t>
            </a:r>
            <a:r>
              <a:rPr lang="en-GB" sz="1500" dirty="0"/>
              <a:t>social</a:t>
            </a:r>
            <a:br>
              <a:rPr lang="en-GB" sz="1500" dirty="0"/>
            </a:br>
            <a:r>
              <a:rPr lang="en-GB" sz="1500" dirty="0"/>
              <a:t>35%</a:t>
            </a:r>
            <a:endParaRPr lang="en-US" sz="15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286000" y="1297062"/>
            <a:ext cx="77266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b="1" dirty="0" err="1"/>
              <a:t>Q3</a:t>
            </a:r>
            <a:r>
              <a:rPr lang="en-GB" sz="1600" b="1" dirty="0"/>
              <a:t>. In what media have you done programmatic buying in the past year?</a:t>
            </a:r>
          </a:p>
          <a:p>
            <a:pPr lvl="0" algn="ctr"/>
            <a:r>
              <a:rPr lang="en-GB" sz="1600" b="1" dirty="0" err="1">
                <a:solidFill>
                  <a:srgbClr val="333333"/>
                </a:solidFill>
              </a:rPr>
              <a:t>Q4</a:t>
            </a:r>
            <a:r>
              <a:rPr lang="en-GB" sz="1600" b="1" dirty="0">
                <a:solidFill>
                  <a:srgbClr val="333333"/>
                </a:solidFill>
              </a:rPr>
              <a:t>. What media do you expect to buy programmatically in the next year?</a:t>
            </a:r>
            <a:endParaRPr lang="en-US" sz="1200" dirty="0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127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Interest grows in TV and Print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9205173"/>
              </p:ext>
            </p:extLst>
          </p:nvPr>
        </p:nvGraphicFramePr>
        <p:xfrm>
          <a:off x="1888670" y="1727516"/>
          <a:ext cx="9322814" cy="41068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 Placeholder 9"/>
          <p:cNvSpPr txBox="1">
            <a:spLocks/>
          </p:cNvSpPr>
          <p:nvPr/>
        </p:nvSpPr>
        <p:spPr>
          <a:xfrm>
            <a:off x="533400" y="5992923"/>
            <a:ext cx="11125200" cy="383716"/>
          </a:xfrm>
          <a:prstGeom prst="rect">
            <a:avLst/>
          </a:prstGeom>
        </p:spPr>
        <p:txBody>
          <a:bodyPr lIns="0" tIns="0" rIns="0" bIns="0"/>
          <a:lstStyle>
            <a:lvl1pPr marL="274320" indent="-27432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500"/>
              </a:spcAft>
              <a:buClr>
                <a:schemeClr val="accent1"/>
              </a:buClr>
              <a:buSzPct val="125000"/>
              <a:buFont typeface="Arial Black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800" b="0"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1pPr>
            <a:lvl2pPr marL="8229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274320" algn="l"/>
                <a:tab pos="822960" algn="l"/>
                <a:tab pos="1207008" algn="l"/>
                <a:tab pos="1463040" algn="l"/>
              </a:tabLst>
              <a:defRPr sz="24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3716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tx2"/>
              </a:buClr>
              <a:buSzPct val="100000"/>
              <a:buFont typeface="Arial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tx2"/>
              </a:buClr>
              <a:buFont typeface="Arial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3716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tx2"/>
              </a:buClr>
              <a:buSzPct val="100000"/>
              <a:buFont typeface="Arial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/>
              <a:t>Base: 39 (2014) and 93 to 96 (2016) marketers whose </a:t>
            </a:r>
            <a:r>
              <a:rPr lang="en-GB" sz="1200" dirty="0"/>
              <a:t>firm has done programmatic buying in the past year</a:t>
            </a:r>
            <a:endParaRPr lang="en-US" sz="12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>
                <a:latin typeface="+mn-lt"/>
              </a:rPr>
              <a:t>Sources: 2014 ANA/Forrester: Media Buying’s Evolution Challenges Marketers Survey; </a:t>
            </a:r>
            <a:r>
              <a:rPr lang="en-US" sz="1200" dirty="0"/>
              <a:t>ANA/Forrester 2016 Programmatic Media Buying Survey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124200" y="2611155"/>
            <a:ext cx="1463040" cy="2295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GB" sz="1500" dirty="0"/>
              <a:t>Television</a:t>
            </a:r>
            <a:endParaRPr lang="en-US" sz="1500" dirty="0"/>
          </a:p>
        </p:txBody>
      </p:sp>
      <p:sp>
        <p:nvSpPr>
          <p:cNvPr id="9" name="TextBox 8"/>
          <p:cNvSpPr txBox="1"/>
          <p:nvPr/>
        </p:nvSpPr>
        <p:spPr>
          <a:xfrm>
            <a:off x="3079432" y="3435662"/>
            <a:ext cx="1463040" cy="2295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GB" sz="1500" dirty="0"/>
              <a:t>Print</a:t>
            </a:r>
            <a:endParaRPr lang="en-US" sz="1500" dirty="0"/>
          </a:p>
        </p:txBody>
      </p:sp>
      <p:sp>
        <p:nvSpPr>
          <p:cNvPr id="10" name="TextBox 9"/>
          <p:cNvSpPr txBox="1"/>
          <p:nvPr/>
        </p:nvSpPr>
        <p:spPr>
          <a:xfrm>
            <a:off x="3124200" y="4324290"/>
            <a:ext cx="1463040" cy="2295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GB" sz="1500" dirty="0"/>
              <a:t>Outdoor</a:t>
            </a:r>
            <a:endParaRPr lang="en-US" sz="1500" dirty="0"/>
          </a:p>
        </p:txBody>
      </p:sp>
      <p:sp>
        <p:nvSpPr>
          <p:cNvPr id="11" name="TextBox 10"/>
          <p:cNvSpPr txBox="1"/>
          <p:nvPr/>
        </p:nvSpPr>
        <p:spPr>
          <a:xfrm>
            <a:off x="3079432" y="5165350"/>
            <a:ext cx="146304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GB" sz="1500" dirty="0"/>
              <a:t>Digital place-based media</a:t>
            </a:r>
            <a:endParaRPr lang="en-US" sz="1500" dirty="0"/>
          </a:p>
        </p:txBody>
      </p:sp>
      <p:sp>
        <p:nvSpPr>
          <p:cNvPr id="12" name="TextBox 11"/>
          <p:cNvSpPr txBox="1"/>
          <p:nvPr/>
        </p:nvSpPr>
        <p:spPr>
          <a:xfrm>
            <a:off x="2232660" y="1453578"/>
            <a:ext cx="772668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b="1" dirty="0" err="1"/>
              <a:t>Q3</a:t>
            </a:r>
            <a:r>
              <a:rPr lang="en-GB" sz="1600" b="1" dirty="0"/>
              <a:t>. In what media have you done programmatic buying in the past year?</a:t>
            </a:r>
          </a:p>
          <a:p>
            <a:pPr lvl="0" algn="ctr"/>
            <a:r>
              <a:rPr lang="en-GB" sz="1600" b="1" dirty="0" err="1">
                <a:solidFill>
                  <a:srgbClr val="333333"/>
                </a:solidFill>
              </a:rPr>
              <a:t>Q4</a:t>
            </a:r>
            <a:r>
              <a:rPr lang="en-GB" sz="1600" b="1" dirty="0">
                <a:solidFill>
                  <a:srgbClr val="333333"/>
                </a:solidFill>
              </a:rPr>
              <a:t>. What media do you expect to buy programmatically in the next year?</a:t>
            </a:r>
            <a:endParaRPr lang="en-US" sz="1200" dirty="0">
              <a:solidFill>
                <a:srgbClr val="3333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611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94360"/>
            <a:ext cx="10972800" cy="1181990"/>
          </a:xfrm>
        </p:spPr>
        <p:txBody>
          <a:bodyPr/>
          <a:lstStyle/>
          <a:p>
            <a:r>
              <a:rPr lang="en-US" dirty="0" err="1"/>
              <a:t>Programmatic’s</a:t>
            </a:r>
            <a:r>
              <a:rPr lang="en-US" dirty="0"/>
              <a:t> top benefits: Targeting  and optimization</a:t>
            </a:r>
          </a:p>
        </p:txBody>
      </p:sp>
      <p:sp>
        <p:nvSpPr>
          <p:cNvPr id="13" name="Text Placeholder 9"/>
          <p:cNvSpPr txBox="1">
            <a:spLocks/>
          </p:cNvSpPr>
          <p:nvPr/>
        </p:nvSpPr>
        <p:spPr>
          <a:xfrm>
            <a:off x="457200" y="5943601"/>
            <a:ext cx="11277600" cy="471845"/>
          </a:xfrm>
          <a:prstGeom prst="rect">
            <a:avLst/>
          </a:prstGeom>
        </p:spPr>
        <p:txBody>
          <a:bodyPr anchor="b" anchorCtr="0"/>
          <a:lstStyle>
            <a:lvl1pPr marL="274320" indent="-27432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500"/>
              </a:spcAft>
              <a:buClr>
                <a:schemeClr val="accent1"/>
              </a:buClr>
              <a:buSzPct val="125000"/>
              <a:buFont typeface="Arial Black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800" b="0" kern="1200">
                <a:solidFill>
                  <a:schemeClr val="tx1"/>
                </a:solidFill>
                <a:latin typeface="+mj-lt"/>
                <a:ea typeface="+mn-ea"/>
                <a:cs typeface="Arial" pitchFamily="34" charset="0"/>
              </a:defRPr>
            </a:lvl1pPr>
            <a:lvl2pPr marL="8229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accent1"/>
              </a:buClr>
              <a:buFont typeface="Arial" pitchFamily="34" charset="0"/>
              <a:buChar char="•"/>
              <a:tabLst>
                <a:tab pos="274320" algn="l"/>
                <a:tab pos="822960" algn="l"/>
                <a:tab pos="1207008" algn="l"/>
                <a:tab pos="1463040" algn="l"/>
              </a:tabLst>
              <a:defRPr sz="24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3716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tx2"/>
              </a:buClr>
              <a:buSzPct val="100000"/>
              <a:buFont typeface="Arial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tx2"/>
              </a:buClr>
              <a:buFont typeface="Arial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3716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tx2"/>
              </a:buClr>
              <a:buSzPct val="100000"/>
              <a:buFont typeface="Arial" pitchFamily="34" charset="0"/>
              <a:buChar char="›"/>
              <a:tabLst>
                <a:tab pos="274320" algn="l"/>
                <a:tab pos="822960" algn="l"/>
                <a:tab pos="1207008" algn="l"/>
                <a:tab pos="1463040" algn="l"/>
              </a:tabLst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/>
              <a:t>Base: 91 (2014) and 85 (2016) marketers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dirty="0"/>
              <a:t>Sources: 2014 ANA/Forrester: Media Buying’s Evolution Challenges Marketers Survey; ANA/Forrester 2016 Programmatic Media Buying Survey</a:t>
            </a:r>
          </a:p>
        </p:txBody>
      </p:sp>
      <p:graphicFrame>
        <p:nvGraphicFramePr>
          <p:cNvPr id="14" name="Chart 13"/>
          <p:cNvGraphicFramePr/>
          <p:nvPr>
            <p:extLst>
              <p:ext uri="{D42A27DB-BD31-4B8C-83A1-F6EECF244321}">
                <p14:modId xmlns:p14="http://schemas.microsoft.com/office/powerpoint/2010/main" val="666813322"/>
              </p:ext>
            </p:extLst>
          </p:nvPr>
        </p:nvGraphicFramePr>
        <p:xfrm>
          <a:off x="4267200" y="2445163"/>
          <a:ext cx="5762772" cy="33963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3080532" y="2679840"/>
            <a:ext cx="1463040" cy="2192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GB" sz="1425" dirty="0"/>
              <a:t>Better targeting</a:t>
            </a:r>
            <a:endParaRPr lang="en-US" sz="1425" dirty="0"/>
          </a:p>
        </p:txBody>
      </p:sp>
      <p:sp>
        <p:nvSpPr>
          <p:cNvPr id="16" name="TextBox 15"/>
          <p:cNvSpPr txBox="1"/>
          <p:nvPr/>
        </p:nvSpPr>
        <p:spPr>
          <a:xfrm>
            <a:off x="2166132" y="3368913"/>
            <a:ext cx="2377440" cy="2231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GB" sz="1425" dirty="0"/>
              <a:t>Real-time optimization</a:t>
            </a:r>
            <a:endParaRPr lang="en-US" sz="1425" dirty="0"/>
          </a:p>
        </p:txBody>
      </p:sp>
      <p:sp>
        <p:nvSpPr>
          <p:cNvPr id="17" name="TextBox 16"/>
          <p:cNvSpPr txBox="1"/>
          <p:nvPr/>
        </p:nvSpPr>
        <p:spPr>
          <a:xfrm>
            <a:off x="2074692" y="3954859"/>
            <a:ext cx="2468880" cy="4462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GB" sz="1425" dirty="0"/>
              <a:t>Managing buys across multiple channels</a:t>
            </a:r>
            <a:endParaRPr lang="en-US" sz="1425" dirty="0"/>
          </a:p>
        </p:txBody>
      </p:sp>
      <p:sp>
        <p:nvSpPr>
          <p:cNvPr id="18" name="TextBox 17"/>
          <p:cNvSpPr txBox="1"/>
          <p:nvPr/>
        </p:nvSpPr>
        <p:spPr>
          <a:xfrm>
            <a:off x="2028022" y="4679740"/>
            <a:ext cx="2515550" cy="43858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GB" sz="1425" dirty="0"/>
              <a:t>Reach customers at multiple points along the purchase path</a:t>
            </a:r>
            <a:endParaRPr lang="en-US" sz="1425" dirty="0"/>
          </a:p>
        </p:txBody>
      </p:sp>
      <p:sp>
        <p:nvSpPr>
          <p:cNvPr id="19" name="TextBox 18"/>
          <p:cNvSpPr txBox="1"/>
          <p:nvPr/>
        </p:nvSpPr>
        <p:spPr>
          <a:xfrm>
            <a:off x="2166132" y="5373350"/>
            <a:ext cx="2377440" cy="2231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n-GB" sz="1425" dirty="0"/>
              <a:t>Decreased cost of media</a:t>
            </a:r>
            <a:endParaRPr lang="en-US" sz="1425" dirty="0"/>
          </a:p>
        </p:txBody>
      </p:sp>
      <p:sp>
        <p:nvSpPr>
          <p:cNvPr id="20" name="TextBox 19"/>
          <p:cNvSpPr txBox="1"/>
          <p:nvPr/>
        </p:nvSpPr>
        <p:spPr>
          <a:xfrm>
            <a:off x="838200" y="1854276"/>
            <a:ext cx="1051560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b="1" dirty="0" err="1"/>
              <a:t>Q8</a:t>
            </a:r>
            <a:r>
              <a:rPr lang="en-GB" sz="1600" b="1" dirty="0"/>
              <a:t>. In general, how important are the following potential benefits of programmatic buying?</a:t>
            </a:r>
          </a:p>
          <a:p>
            <a:pPr algn="ctr"/>
            <a:r>
              <a:rPr lang="en-GB" sz="1200" dirty="0"/>
              <a:t>[Percentage of responses 8 and higher on a scale from 1 (not important) to 10 (very important)].</a:t>
            </a:r>
            <a:endParaRPr lang="en-US" sz="1200" dirty="0"/>
          </a:p>
        </p:txBody>
      </p:sp>
      <p:sp>
        <p:nvSpPr>
          <p:cNvPr id="3" name="Rectangle 2"/>
          <p:cNvSpPr/>
          <p:nvPr/>
        </p:nvSpPr>
        <p:spPr>
          <a:xfrm rot="10800000" flipV="1">
            <a:off x="4572001" y="4598194"/>
            <a:ext cx="395214" cy="2786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solidFill>
                  <a:srgbClr val="00B0F0"/>
                </a:solidFill>
              </a:rPr>
              <a:t>NA</a:t>
            </a:r>
          </a:p>
        </p:txBody>
      </p:sp>
    </p:spTree>
    <p:extLst>
      <p:ext uri="{BB962C8B-B14F-4D97-AF65-F5344CB8AC3E}">
        <p14:creationId xmlns:p14="http://schemas.microsoft.com/office/powerpoint/2010/main" val="1745778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Primary">
  <a:themeElements>
    <a:clrScheme name="Forrester 2013">
      <a:dk1>
        <a:srgbClr val="333333"/>
      </a:dk1>
      <a:lt1>
        <a:srgbClr val="FFFFFF"/>
      </a:lt1>
      <a:dk2>
        <a:srgbClr val="666666"/>
      </a:dk2>
      <a:lt2>
        <a:srgbClr val="DFE5E8"/>
      </a:lt2>
      <a:accent1>
        <a:srgbClr val="3399CC"/>
      </a:accent1>
      <a:accent2>
        <a:srgbClr val="9BDDF8"/>
      </a:accent2>
      <a:accent3>
        <a:srgbClr val="999999"/>
      </a:accent3>
      <a:accent4>
        <a:srgbClr val="CCCCCC"/>
      </a:accent4>
      <a:accent5>
        <a:srgbClr val="FF9D08"/>
      </a:accent5>
      <a:accent6>
        <a:srgbClr val="669933"/>
      </a:accent6>
      <a:hlink>
        <a:srgbClr val="FF730F"/>
      </a:hlink>
      <a:folHlink>
        <a:srgbClr val="333333"/>
      </a:folHlink>
    </a:clrScheme>
    <a:fontScheme name="Custom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spcAft>
            <a:spcPts val="600"/>
          </a:spcAft>
          <a:defRPr sz="24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Forrester-2015-standard">
  <a:themeElements>
    <a:clrScheme name="Forrester 2013">
      <a:dk1>
        <a:srgbClr val="333333"/>
      </a:dk1>
      <a:lt1>
        <a:srgbClr val="FFFFFF"/>
      </a:lt1>
      <a:dk2>
        <a:srgbClr val="666666"/>
      </a:dk2>
      <a:lt2>
        <a:srgbClr val="DFE5E8"/>
      </a:lt2>
      <a:accent1>
        <a:srgbClr val="3399CC"/>
      </a:accent1>
      <a:accent2>
        <a:srgbClr val="9BDDF8"/>
      </a:accent2>
      <a:accent3>
        <a:srgbClr val="999999"/>
      </a:accent3>
      <a:accent4>
        <a:srgbClr val="CCCCCC"/>
      </a:accent4>
      <a:accent5>
        <a:srgbClr val="FF9D08"/>
      </a:accent5>
      <a:accent6>
        <a:srgbClr val="669933"/>
      </a:accent6>
      <a:hlink>
        <a:srgbClr val="FF730F"/>
      </a:hlink>
      <a:folHlink>
        <a:srgbClr val="333333"/>
      </a:folHlink>
    </a:clrScheme>
    <a:fontScheme name="Custom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spcAft>
            <a:spcPts val="600"/>
          </a:spcAft>
          <a:defRPr sz="2400" dirty="0" smtClean="0"/>
        </a:defPPr>
      </a:lstStyle>
    </a:txDef>
  </a:objectDefaults>
  <a:extraClrSchemeLst/>
</a:theme>
</file>

<file path=ppt/theme/theme3.xml><?xml version="1.0" encoding="utf-8"?>
<a:theme xmlns:a="http://schemas.openxmlformats.org/drawingml/2006/main" name="Forrester-2015-wide-format">
  <a:themeElements>
    <a:clrScheme name="Forrester 2013">
      <a:dk1>
        <a:srgbClr val="333333"/>
      </a:dk1>
      <a:lt1>
        <a:srgbClr val="FFFFFF"/>
      </a:lt1>
      <a:dk2>
        <a:srgbClr val="666666"/>
      </a:dk2>
      <a:lt2>
        <a:srgbClr val="DFE5E8"/>
      </a:lt2>
      <a:accent1>
        <a:srgbClr val="3399CC"/>
      </a:accent1>
      <a:accent2>
        <a:srgbClr val="9BDDF8"/>
      </a:accent2>
      <a:accent3>
        <a:srgbClr val="999999"/>
      </a:accent3>
      <a:accent4>
        <a:srgbClr val="CCCCCC"/>
      </a:accent4>
      <a:accent5>
        <a:srgbClr val="FF9D08"/>
      </a:accent5>
      <a:accent6>
        <a:srgbClr val="669933"/>
      </a:accent6>
      <a:hlink>
        <a:srgbClr val="FF730F"/>
      </a:hlink>
      <a:folHlink>
        <a:srgbClr val="333333"/>
      </a:folHlink>
    </a:clrScheme>
    <a:fontScheme name="Custom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spcAft>
            <a:spcPts val="600"/>
          </a:spcAft>
          <a:defRPr sz="2400" dirty="0" smtClean="0"/>
        </a:defPPr>
      </a:lstStyle>
    </a:tx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Primary</Template>
  <TotalTime>15067</TotalTime>
  <Words>2153</Words>
  <Application>Microsoft Office PowerPoint</Application>
  <PresentationFormat>Widescreen</PresentationFormat>
  <Paragraphs>313</Paragraphs>
  <Slides>37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37</vt:i4>
      </vt:variant>
    </vt:vector>
  </HeadingPairs>
  <TitlesOfParts>
    <vt:vector size="45" baseType="lpstr">
      <vt:lpstr>Adobe Arabic</vt:lpstr>
      <vt:lpstr>Arial</vt:lpstr>
      <vt:lpstr>Arial Black</vt:lpstr>
      <vt:lpstr>Calibri</vt:lpstr>
      <vt:lpstr>Georgia</vt:lpstr>
      <vt:lpstr>Primary</vt:lpstr>
      <vt:lpstr>Forrester-2015-standard</vt:lpstr>
      <vt:lpstr>Forrester-2015-wide-format</vt:lpstr>
      <vt:lpstr>PowerPoint Presentation</vt:lpstr>
      <vt:lpstr>Programmatic Buying </vt:lpstr>
      <vt:lpstr>Agenda</vt:lpstr>
      <vt:lpstr>Programmatic buying is well understood</vt:lpstr>
      <vt:lpstr>And the news is even better!</vt:lpstr>
      <vt:lpstr>Programmatic is used in all digital media</vt:lpstr>
      <vt:lpstr>Mobile and social embrace programmatic</vt:lpstr>
      <vt:lpstr>Interest grows in TV and Print</vt:lpstr>
      <vt:lpstr>Programmatic’s top benefits: Targeting  and optimization</vt:lpstr>
      <vt:lpstr>Few See Direct Media Buys As A Benefit</vt:lpstr>
      <vt:lpstr>Advertisers rely on their agency for programmatic buying...</vt:lpstr>
      <vt:lpstr>…few have   </vt:lpstr>
      <vt:lpstr>A new collaboration with analytics</vt:lpstr>
      <vt:lpstr>PowerPoint Presentation</vt:lpstr>
      <vt:lpstr>PowerPoint Presentation</vt:lpstr>
      <vt:lpstr>…as a result many lack clarity on their buy </vt:lpstr>
      <vt:lpstr>Why have you opted in to an undisclosed programmatic model?</vt:lpstr>
      <vt:lpstr>Bots and transparency issues plague programmatic…</vt:lpstr>
      <vt:lpstr>…and keeps marketers up at night</vt:lpstr>
      <vt:lpstr>Marketers push for more transparency…</vt:lpstr>
      <vt:lpstr>…but lag on taking more control</vt:lpstr>
      <vt:lpstr>Questioning quality, but can do more</vt:lpstr>
      <vt:lpstr>Doubts remain about  executing programmatic campaigns </vt:lpstr>
      <vt:lpstr>PowerPoint Presentation</vt:lpstr>
      <vt:lpstr>Programmatic Models</vt:lpstr>
      <vt:lpstr>Real-Time Bidding Dominates Display</vt:lpstr>
      <vt:lpstr>Private Marketplaces Appeal in Video and Native </vt:lpstr>
      <vt:lpstr>Programmatic Guaranteed Fits the Video Market</vt:lpstr>
      <vt:lpstr>TV Buyers Want Preferred Deals</vt:lpstr>
      <vt:lpstr>Summary</vt:lpstr>
      <vt:lpstr>Summary</vt:lpstr>
      <vt:lpstr>Recommendations</vt:lpstr>
      <vt:lpstr>Move from awareness and education…</vt:lpstr>
      <vt:lpstr>Advertisers: roll up your sleeves</vt:lpstr>
      <vt:lpstr>PowerPoint Presentation</vt:lpstr>
      <vt:lpstr>Additional Resources</vt:lpstr>
      <vt:lpstr>PowerPoint Presentation</vt:lpstr>
    </vt:vector>
  </TitlesOfParts>
  <Company>Forrester Research,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 Nail</dc:creator>
  <cp:lastModifiedBy>Rande Price</cp:lastModifiedBy>
  <cp:revision>541</cp:revision>
  <cp:lastPrinted>2012-05-21T21:05:00Z</cp:lastPrinted>
  <dcterms:created xsi:type="dcterms:W3CDTF">2014-03-19T17:40:35Z</dcterms:created>
  <dcterms:modified xsi:type="dcterms:W3CDTF">2016-03-09T14:44:01Z</dcterms:modified>
</cp:coreProperties>
</file>