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4"/>
  </p:notesMasterIdLst>
  <p:handoutMasterIdLst>
    <p:handoutMasterId r:id="rId15"/>
  </p:handoutMasterIdLst>
  <p:sldIdLst>
    <p:sldId id="266" r:id="rId2"/>
    <p:sldId id="275" r:id="rId3"/>
    <p:sldId id="276" r:id="rId4"/>
    <p:sldId id="299" r:id="rId5"/>
    <p:sldId id="277" r:id="rId6"/>
    <p:sldId id="278" r:id="rId7"/>
    <p:sldId id="300" r:id="rId8"/>
    <p:sldId id="301" r:id="rId9"/>
    <p:sldId id="302" r:id="rId10"/>
    <p:sldId id="303" r:id="rId11"/>
    <p:sldId id="304" r:id="rId12"/>
    <p:sldId id="305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a Abourezk" initials="L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8BA2"/>
    <a:srgbClr val="83D1DE"/>
    <a:srgbClr val="37B3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70308" autoAdjust="0"/>
  </p:normalViewPr>
  <p:slideViewPr>
    <p:cSldViewPr>
      <p:cViewPr varScale="1">
        <p:scale>
          <a:sx n="65" d="100"/>
          <a:sy n="65" d="100"/>
        </p:scale>
        <p:origin x="212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2892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20133FA-D68C-463F-85C7-45B0CC725D2E}" type="datetimeFigureOut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71B0F3E-B009-4ADE-BE55-5598B7D4D53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453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F89B658-6AF3-4491-AA20-0CCDDD9E499E}" type="datetimeFigureOut">
              <a:rPr lang="en-US" smtClean="0"/>
              <a:pPr/>
              <a:t>1/13/2015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2C3FF66-F1A1-42AD-BFC3-23377088B9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687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8814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79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0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753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3FF66-F1A1-42AD-BFC3-23377088B9A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838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718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9351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7432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826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34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847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fld id="{42C3FF66-F1A1-42AD-BFC3-23377088B9A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456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ory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228600" y="228600"/>
            <a:ext cx="8694420" cy="6408420"/>
            <a:chOff x="228600" y="228600"/>
            <a:chExt cx="8694420" cy="6408420"/>
          </a:xfrm>
        </p:grpSpPr>
        <p:sp>
          <p:nvSpPr>
            <p:cNvPr id="8" name="Rectangle 7"/>
            <p:cNvSpPr/>
            <p:nvPr userDrawn="1"/>
          </p:nvSpPr>
          <p:spPr>
            <a:xfrm>
              <a:off x="228600" y="228600"/>
              <a:ext cx="8686800" cy="6400800"/>
            </a:xfrm>
            <a:prstGeom prst="rect">
              <a:avLst/>
            </a:prstGeom>
            <a:solidFill>
              <a:srgbClr val="0C8BA2"/>
            </a:solidFill>
            <a:ln>
              <a:solidFill>
                <a:srgbClr val="0C8BA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/>
            <a:p>
              <a:pPr algn="ctr" defTabSz="457200"/>
              <a:endParaRPr lang="en-GB" sz="1600" b="1" dirty="0">
                <a:solidFill>
                  <a:srgbClr val="E29F1D"/>
                </a:solidFill>
                <a:sym typeface="Arial"/>
              </a:endParaRPr>
            </a:p>
          </p:txBody>
        </p:sp>
        <p:sp>
          <p:nvSpPr>
            <p:cNvPr id="3" name="Rectangle 2"/>
            <p:cNvSpPr/>
            <p:nvPr userDrawn="1"/>
          </p:nvSpPr>
          <p:spPr>
            <a:xfrm>
              <a:off x="7620000" y="5864642"/>
              <a:ext cx="1303020" cy="7723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noFill/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923716"/>
            <a:ext cx="8229600" cy="677078"/>
          </a:xfrm>
        </p:spPr>
        <p:txBody>
          <a:bodyPr>
            <a:spAutoFit/>
          </a:bodyPr>
          <a:lstStyle>
            <a:lvl1pPr algn="ctr">
              <a:defRPr sz="3200" b="0" cap="none" baseline="0"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Presentation cover slide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392" y="6019800"/>
            <a:ext cx="880408" cy="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6622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 - Initial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399"/>
            <a:ext cx="8229600" cy="5272401"/>
          </a:xfrm>
        </p:spPr>
        <p:txBody>
          <a:bodyPr/>
          <a:lstStyle>
            <a:lvl1pPr>
              <a:lnSpc>
                <a:spcPct val="90000"/>
              </a:lnSpc>
              <a:spcBef>
                <a:spcPts val="1200"/>
              </a:spcBef>
              <a:defRPr>
                <a:latin typeface="Calibri" panose="020F0502020204030204" pitchFamily="34" charset="0"/>
              </a:defRPr>
            </a:lvl1pPr>
            <a:lvl2pPr>
              <a:lnSpc>
                <a:spcPct val="90000"/>
              </a:lnSpc>
              <a:spcBef>
                <a:spcPts val="300"/>
              </a:spcBef>
              <a:defRPr>
                <a:latin typeface="Calibri" panose="020F0502020204030204" pitchFamily="34" charset="0"/>
              </a:defRPr>
            </a:lvl2pPr>
            <a:lvl3pPr>
              <a:lnSpc>
                <a:spcPct val="90000"/>
              </a:lnSpc>
              <a:spcBef>
                <a:spcPts val="300"/>
              </a:spcBef>
              <a:defRPr>
                <a:latin typeface="Calibri" panose="020F0502020204030204" pitchFamily="34" charset="0"/>
              </a:defRPr>
            </a:lvl3pPr>
            <a:lvl4pPr>
              <a:lnSpc>
                <a:spcPct val="90000"/>
              </a:lnSpc>
              <a:spcBef>
                <a:spcPts val="300"/>
              </a:spcBef>
              <a:defRPr>
                <a:latin typeface="Calibri" panose="020F0502020204030204" pitchFamily="34" charset="0"/>
              </a:defRPr>
            </a:lvl4pPr>
            <a:lvl5pPr>
              <a:lnSpc>
                <a:spcPct val="90000"/>
              </a:lnSpc>
              <a:spcBef>
                <a:spcPts val="300"/>
              </a:spcBef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392" y="6019800"/>
            <a:ext cx="880408" cy="548000"/>
          </a:xfrm>
          <a:prstGeom prst="rect">
            <a:avLst/>
          </a:prstGeom>
        </p:spPr>
      </p:pic>
      <p:sp>
        <p:nvSpPr>
          <p:cNvPr id="6" name="Shape 5"/>
          <p:cNvSpPr txBox="1"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0">
                <a:solidFill>
                  <a:srgbClr val="0C8BA2"/>
                </a:solidFill>
              </a:defRPr>
            </a:lvl1pPr>
            <a:lvl2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r>
              <a:rPr lang="en-US" dirty="0" smtClean="0"/>
              <a:t>Slide Title goes here</a:t>
            </a:r>
            <a:endParaRPr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838200"/>
            <a:ext cx="8229600" cy="0"/>
          </a:xfrm>
          <a:prstGeom prst="line">
            <a:avLst/>
          </a:prstGeom>
          <a:ln w="12700">
            <a:solidFill>
              <a:srgbClr val="0C8BA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9357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83D1D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kern="0" dirty="0">
              <a:solidFill>
                <a:srgbClr val="000000"/>
              </a:solidFill>
              <a:cs typeface="Arial"/>
              <a:sym typeface="Arial"/>
            </a:endParaRP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39945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692273" y="1600201"/>
            <a:ext cx="3994500" cy="4038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6" name="Shape 5"/>
          <p:cNvSpPr txBox="1">
            <a:spLocks/>
          </p:cNvSpPr>
          <p:nvPr userDrawn="1"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3600" b="0" i="0" u="none" strike="noStrike" cap="none" baseline="0">
                <a:solidFill>
                  <a:srgbClr val="0C8BA2"/>
                </a:solidFill>
                <a:latin typeface="Calibri" panose="020F0502020204030204" pitchFamily="34" charset="0"/>
                <a:ea typeface="Calibri" panose="020F0502020204030204" pitchFamily="34" charset="0"/>
                <a:cs typeface="Arial"/>
                <a:sym typeface="Arial"/>
              </a:defRPr>
            </a:lvl1pPr>
            <a:lvl2pPr marL="0" marR="0" indent="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3600" b="1" i="0" u="none" strike="noStrike" cap="none" baseline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r>
              <a:rPr lang="en-US" kern="0" dirty="0" smtClean="0">
                <a:solidFill>
                  <a:schemeClr val="bg1"/>
                </a:solidFill>
              </a:rPr>
              <a:t>Slide Title goes here</a:t>
            </a:r>
            <a:endParaRPr lang="en-US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marL="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1pPr>
            <a:lvl2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2pPr>
            <a:lvl3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3pPr>
            <a:lvl4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4pPr>
            <a:lvl5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5pPr>
            <a:lvl6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6pPr>
            <a:lvl7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7pPr>
            <a:lvl8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8pPr>
            <a:lvl9pPr marL="0" indent="228600">
              <a:spcBef>
                <a:spcPts val="0"/>
              </a:spcBef>
              <a:buClr>
                <a:schemeClr val="lt1"/>
              </a:buClr>
              <a:buSzPct val="100000"/>
              <a:buNone/>
              <a:defRPr sz="3600" b="1">
                <a:solidFill>
                  <a:schemeClr val="lt1"/>
                </a:solidFill>
              </a:defRPr>
            </a:lvl9pPr>
          </a:lstStyle>
          <a:p>
            <a:r>
              <a:rPr lang="en-US" dirty="0" smtClean="0"/>
              <a:t>Slide Title goes here</a:t>
            </a:r>
            <a:endParaRPr dirty="0"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342900" indent="-152400"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 marL="742950" indent="-13335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 marL="1143000" indent="-76200"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 marL="1600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 marL="20574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 marL="25146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 marL="29718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 marL="34290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 marL="3886200" indent="-114300"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392" y="6019800"/>
            <a:ext cx="880408" cy="548000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C8BA2"/>
          </a:solidFill>
          <a:latin typeface="Calibri" panose="020F0502020204030204" pitchFamily="34" charset="0"/>
          <a:ea typeface="Calibri" panose="020F0502020204030204" pitchFamily="34" charset="0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igitalcontentnext.org/wp-content/uploads/2015/01/OPA-Analysis-White-House-Report-on-Consumer-Data-Privacy-in-a-Networked-World.pdf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5232171"/>
          </a:xfrm>
        </p:spPr>
        <p:txBody>
          <a:bodyPr anchor="t"/>
          <a:lstStyle/>
          <a:p>
            <a:r>
              <a:rPr lang="en-US" sz="4000" dirty="0" smtClean="0"/>
              <a:t>Digital Content Next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Legal and Legislative Committee</a:t>
            </a:r>
            <a:br>
              <a:rPr lang="en-US" dirty="0" smtClean="0"/>
            </a:br>
            <a:r>
              <a:rPr lang="en-US" dirty="0" smtClean="0"/>
              <a:t>January 13, 2015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2800" dirty="0"/>
              <a:t>Dial-in:  866.740.1260  </a:t>
            </a:r>
            <a:br>
              <a:rPr lang="en-US" sz="2800" dirty="0"/>
            </a:br>
            <a:r>
              <a:rPr lang="en-US" sz="2800" dirty="0"/>
              <a:t>Code:  4731000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Voluntary Code of Conduct for Smart Grid Consumer Data Privacy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Developed by Department of Energy and the Federal Smart Grid Task Force in consultation with industry and consumer advocates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Establishes a framework to: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Provide notice/choice to consumers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Allow consumers to correct records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Data security requirements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How to create anonymized/aggregated data</a:t>
            </a:r>
            <a:endParaRPr lang="en-US" sz="2600" dirty="0"/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http</a:t>
            </a:r>
            <a:r>
              <a:rPr lang="en-US" sz="2800" dirty="0"/>
              <a:t>://energy.gov/oe/downloads/data-privacy-and-smart-grid-voluntary-code-conduct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Smart Grid Technology Code of Conduct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99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White House to Re-Release Consumer Privacy Bill of Rights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First released in 2012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Administration has met with stakeholders and will re-release Bill of Rights within 45 days (February 26</a:t>
            </a:r>
            <a:r>
              <a:rPr lang="en-US" sz="2800" dirty="0" smtClean="0"/>
              <a:t>?)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190500" indent="0"/>
            <a:r>
              <a:rPr lang="en-US" sz="3200" dirty="0" smtClean="0"/>
              <a:t>DCN analysis of original Bill of Rights here:</a:t>
            </a:r>
          </a:p>
          <a:p>
            <a:pPr marL="190500" indent="0"/>
            <a:r>
              <a:rPr lang="en-US" sz="2800" u="sng" dirty="0">
                <a:hlinkClick r:id="rId3"/>
              </a:rPr>
              <a:t>http://digitalcontentnext.org/wp-content/uploads/2015/01/OPA-Analysis-White-House-Report-on-Consumer-Data-Privacy-in-a-Networked-World.pdf</a:t>
            </a:r>
            <a:r>
              <a:rPr lang="en-US" sz="2800" dirty="0"/>
              <a:t> </a:t>
            </a: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Consumer Privacy Bill of Rights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49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Data Breach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Reps</a:t>
            </a:r>
            <a:r>
              <a:rPr lang="en-US" sz="2800" dirty="0"/>
              <a:t>. Blackburn (R-TN) and Welch (D-VT) intend to release a</a:t>
            </a:r>
            <a:r>
              <a:rPr lang="en-US" sz="2800" dirty="0" smtClean="0"/>
              <a:t> bill to: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create a federal standard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increase info-sharing on cybersecurity threats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require companies to educate consumers about data collection/use</a:t>
            </a:r>
            <a:endParaRPr lang="en-US" sz="2800" dirty="0"/>
          </a:p>
          <a:p>
            <a:pPr marL="190500" indent="0"/>
            <a:r>
              <a:rPr lang="en-US" sz="3400" dirty="0" smtClean="0"/>
              <a:t>Student Privacy</a:t>
            </a:r>
            <a:endParaRPr lang="en-US" sz="3200" dirty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With voluntary pledge, unclear whether Congress would move</a:t>
            </a:r>
            <a:endParaRPr lang="en-US" sz="2800" dirty="0"/>
          </a:p>
          <a:p>
            <a:pPr marL="190500" indent="0"/>
            <a:r>
              <a:rPr lang="en-US" sz="3400" dirty="0" smtClean="0"/>
              <a:t>Consumer Bill of Rights</a:t>
            </a:r>
            <a:endParaRPr lang="en-US" sz="3200" dirty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Unlikely to move in near future</a:t>
            </a:r>
            <a:endParaRPr lang="en-US" sz="2800" dirty="0"/>
          </a:p>
          <a:p>
            <a:pPr marL="190500" indent="0"/>
            <a:endParaRPr lang="en-US" sz="3400" dirty="0" smtClean="0"/>
          </a:p>
          <a:p>
            <a:pPr marL="190500" indent="0"/>
            <a:endParaRPr lang="en-US" sz="3400" dirty="0"/>
          </a:p>
          <a:p>
            <a:pPr marL="190500" indent="0"/>
            <a:endParaRPr lang="en-US" sz="34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Congressional Reaction 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08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6477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Status of W3C DNT Standard</a:t>
            </a:r>
          </a:p>
          <a:p>
            <a:pPr marL="6477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DAA Update</a:t>
            </a:r>
          </a:p>
          <a:p>
            <a:pPr marL="6477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Presidential Initiatives re Consumer Privacy </a:t>
            </a:r>
            <a:endParaRPr lang="en-US" sz="2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Agenda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386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W3C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DNT Standard complete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Editors cleaning up document for public review </a:t>
            </a:r>
            <a:endParaRPr lang="en-US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Status of W3C DNT Standard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49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Basic Framework</a:t>
            </a: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Parties Exempt except: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Must respond to DNT signal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Must not share data w/ 3</a:t>
            </a:r>
            <a:r>
              <a:rPr lang="en-US" sz="2600" baseline="30000" dirty="0" smtClean="0"/>
              <a:t>rd</a:t>
            </a:r>
            <a:r>
              <a:rPr lang="en-US" sz="2600" dirty="0" smtClean="0"/>
              <a:t> parties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Service providers may stand in shoes of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Party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Parties may collect/use data for: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Frequency Capping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Financial Logging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Security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Debugging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Status of W3C DNT Standard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15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DAA</a:t>
            </a:r>
            <a:endParaRPr lang="en-US" sz="2800" dirty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November and December meetings postponed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Agenda for 2015 unclear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200" dirty="0" smtClean="0"/>
              <a:t>Combine various Principles into one document?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DAA Update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70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President spoke at the FTC on Monday, Jan 12</a:t>
            </a: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Four-Pronged Consumer Privacy Effort</a:t>
            </a:r>
          </a:p>
          <a:p>
            <a:pPr marL="990600" lvl="2" indent="0"/>
            <a:endParaRPr lang="en-US" sz="2800" dirty="0" smtClean="0"/>
          </a:p>
          <a:p>
            <a:pPr marL="1504950" lvl="2" indent="-514350">
              <a:buAutoNum type="arabicParenR"/>
            </a:pPr>
            <a:r>
              <a:rPr lang="en-US" sz="2800" dirty="0" smtClean="0"/>
              <a:t>Data Breach</a:t>
            </a:r>
          </a:p>
          <a:p>
            <a:pPr marL="1504950" lvl="2" indent="-514350">
              <a:buAutoNum type="arabicParenR"/>
            </a:pPr>
            <a:r>
              <a:rPr lang="en-US" sz="2800" dirty="0" smtClean="0"/>
              <a:t>Student Privacy</a:t>
            </a:r>
          </a:p>
          <a:p>
            <a:pPr marL="1504950" lvl="2" indent="-514350">
              <a:buAutoNum type="arabicParenR" startAt="2"/>
            </a:pPr>
            <a:r>
              <a:rPr lang="en-US" sz="2800" dirty="0" smtClean="0"/>
              <a:t>Smart Grid Technology Code of Conduct</a:t>
            </a:r>
          </a:p>
          <a:p>
            <a:pPr marL="1504950" lvl="2" indent="-514350">
              <a:buAutoNum type="arabicParenR" startAt="3"/>
            </a:pPr>
            <a:r>
              <a:rPr lang="en-US" sz="2800" dirty="0" smtClean="0"/>
              <a:t>Consumer Privacy Bill of Rights</a:t>
            </a:r>
          </a:p>
          <a:p>
            <a:pPr marL="1504950" lvl="2" indent="-514350">
              <a:buAutoNum type="arabicParenR" startAt="4"/>
            </a:pPr>
            <a:endParaRPr lang="en-US" sz="2800" dirty="0"/>
          </a:p>
          <a:p>
            <a:pPr marL="190500" indent="0"/>
            <a:r>
              <a:rPr lang="en-US" sz="2600" dirty="0" smtClean="0"/>
              <a:t>White House fact sheet: </a:t>
            </a:r>
          </a:p>
          <a:p>
            <a:pPr marL="190500" indent="0"/>
            <a:r>
              <a:rPr lang="en-US" sz="2600" dirty="0" smtClean="0"/>
              <a:t>http</a:t>
            </a:r>
            <a:r>
              <a:rPr lang="en-US" sz="2600" dirty="0"/>
              <a:t>://www.whitehouse.gov/the-press-office/2015/01/12/fact-sheet-safeguarding-american-consumers-families</a:t>
            </a:r>
            <a:endParaRPr lang="en-US" sz="26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Presidential Initiatives re Consumer Privacy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57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Personal Data Notification and Protection Act</a:t>
            </a: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Companies must provide notice to consumers within 30 days of breach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Preemption of state law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Unclear whether private rights of action would be allowed</a:t>
            </a:r>
            <a:endParaRPr lang="en-US" sz="2600" dirty="0"/>
          </a:p>
          <a:p>
            <a:pPr marL="1447800" lvl="2" indent="-457200">
              <a:buFont typeface="Arial" panose="020B0604020202020204" pitchFamily="34" charset="0"/>
              <a:buChar char="•"/>
            </a:pPr>
            <a:endParaRPr lang="en-US" sz="2600" dirty="0" smtClean="0"/>
          </a:p>
          <a:p>
            <a:pPr marL="190500" indent="0"/>
            <a:r>
              <a:rPr lang="en-US" sz="3200" dirty="0" smtClean="0"/>
              <a:t>Free Credit Scores 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JP Morgan Chase, Bank of America, Fair Isaac Corporation, others will begin to offer free credit scores to customers</a:t>
            </a:r>
            <a:endParaRPr lang="en-US" sz="2600" dirty="0"/>
          </a:p>
          <a:p>
            <a:pPr marL="190500" indent="0"/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Data Breach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96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Student Digital Privacy Act</a:t>
            </a:r>
            <a:endParaRPr lang="en-US" sz="2800" dirty="0" smtClean="0"/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Modeled after CA law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Companies would be prohibited from using data collected from schools for targeted ads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Companies would be allowed to use data for “educational purposes”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600" dirty="0" smtClean="0"/>
              <a:t>May include development of new products/services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Student Privacy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2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72401"/>
          </a:xfrm>
        </p:spPr>
        <p:txBody>
          <a:bodyPr/>
          <a:lstStyle/>
          <a:p>
            <a:pPr marL="190500" indent="0"/>
            <a:r>
              <a:rPr lang="en-US" sz="3200" dirty="0" smtClean="0"/>
              <a:t>Student Privacy Pledge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Voluntary Code of Conduct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Developed by SIIA, FPF, Reps. Jared Solis (D-CO) and Luke Messer (R-IN)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75 companies have signed on</a:t>
            </a:r>
          </a:p>
          <a:p>
            <a:pPr marL="104775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Highlights of pledge include: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No use of data for targeted ads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No selling of student data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Allow for access to and correction of data records by parents</a:t>
            </a:r>
          </a:p>
          <a:p>
            <a:pPr marL="1447800" lvl="2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Require vendors to abide by same rules</a:t>
            </a:r>
          </a:p>
          <a:p>
            <a:pPr marL="190500" indent="0"/>
            <a:r>
              <a:rPr lang="en-US" sz="2800" dirty="0"/>
              <a:t>More info at http://studentprivacypledge.org/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381000"/>
            <a:ext cx="822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C8BA2"/>
                </a:solidFill>
                <a:latin typeface="Calibri" panose="020F0502020204030204" pitchFamily="34" charset="0"/>
              </a:rPr>
              <a:t>Student Privacy</a:t>
            </a:r>
            <a:endParaRPr lang="en-US" sz="2400" dirty="0">
              <a:solidFill>
                <a:srgbClr val="0C8BA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3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iz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4842</TotalTime>
  <Words>502</Words>
  <Application>Microsoft Office PowerPoint</Application>
  <PresentationFormat>On-screen Show (4:3)</PresentationFormat>
  <Paragraphs>106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biz</vt:lpstr>
      <vt:lpstr>Digital Content Next   Legal and Legislative Committee January 13, 2015   Dial-in:  866.740.1260   Code:  4731000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Marketing Comms Plan</dc:title>
  <dc:creator>labourezk</dc:creator>
  <cp:lastModifiedBy>Chris Pedigo</cp:lastModifiedBy>
  <cp:revision>264</cp:revision>
  <cp:lastPrinted>2014-12-09T01:06:26Z</cp:lastPrinted>
  <dcterms:created xsi:type="dcterms:W3CDTF">2014-06-11T15:08:35Z</dcterms:created>
  <dcterms:modified xsi:type="dcterms:W3CDTF">2015-01-13T16:58:59Z</dcterms:modified>
</cp:coreProperties>
</file>